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93"/>
  </p:notesMasterIdLst>
  <p:sldIdLst>
    <p:sldId id="361" r:id="rId2"/>
    <p:sldId id="394" r:id="rId3"/>
    <p:sldId id="395" r:id="rId4"/>
    <p:sldId id="418" r:id="rId5"/>
    <p:sldId id="419" r:id="rId6"/>
    <p:sldId id="420" r:id="rId7"/>
    <p:sldId id="421" r:id="rId8"/>
    <p:sldId id="422" r:id="rId9"/>
    <p:sldId id="423" r:id="rId10"/>
    <p:sldId id="425" r:id="rId11"/>
    <p:sldId id="424" r:id="rId12"/>
    <p:sldId id="426" r:id="rId13"/>
    <p:sldId id="427" r:id="rId14"/>
    <p:sldId id="428" r:id="rId15"/>
    <p:sldId id="429" r:id="rId16"/>
    <p:sldId id="430" r:id="rId17"/>
    <p:sldId id="431" r:id="rId18"/>
    <p:sldId id="432" r:id="rId19"/>
    <p:sldId id="433" r:id="rId20"/>
    <p:sldId id="434" r:id="rId21"/>
    <p:sldId id="435" r:id="rId22"/>
    <p:sldId id="436" r:id="rId23"/>
    <p:sldId id="437" r:id="rId24"/>
    <p:sldId id="438" r:id="rId25"/>
    <p:sldId id="439" r:id="rId26"/>
    <p:sldId id="440" r:id="rId27"/>
    <p:sldId id="441" r:id="rId28"/>
    <p:sldId id="442" r:id="rId29"/>
    <p:sldId id="443" r:id="rId30"/>
    <p:sldId id="444" r:id="rId31"/>
    <p:sldId id="445" r:id="rId32"/>
    <p:sldId id="446" r:id="rId33"/>
    <p:sldId id="447" r:id="rId34"/>
    <p:sldId id="448" r:id="rId35"/>
    <p:sldId id="449" r:id="rId36"/>
    <p:sldId id="450" r:id="rId37"/>
    <p:sldId id="451" r:id="rId38"/>
    <p:sldId id="452" r:id="rId39"/>
    <p:sldId id="453" r:id="rId40"/>
    <p:sldId id="454" r:id="rId41"/>
    <p:sldId id="455" r:id="rId42"/>
    <p:sldId id="456" r:id="rId43"/>
    <p:sldId id="457" r:id="rId44"/>
    <p:sldId id="458" r:id="rId45"/>
    <p:sldId id="459" r:id="rId46"/>
    <p:sldId id="460" r:id="rId47"/>
    <p:sldId id="461" r:id="rId48"/>
    <p:sldId id="462" r:id="rId49"/>
    <p:sldId id="463" r:id="rId50"/>
    <p:sldId id="464" r:id="rId51"/>
    <p:sldId id="465" r:id="rId52"/>
    <p:sldId id="466" r:id="rId53"/>
    <p:sldId id="467" r:id="rId54"/>
    <p:sldId id="468" r:id="rId55"/>
    <p:sldId id="469" r:id="rId56"/>
    <p:sldId id="470" r:id="rId57"/>
    <p:sldId id="471" r:id="rId58"/>
    <p:sldId id="472" r:id="rId59"/>
    <p:sldId id="473" r:id="rId60"/>
    <p:sldId id="474" r:id="rId61"/>
    <p:sldId id="475" r:id="rId62"/>
    <p:sldId id="476" r:id="rId63"/>
    <p:sldId id="477" r:id="rId64"/>
    <p:sldId id="478" r:id="rId65"/>
    <p:sldId id="479" r:id="rId66"/>
    <p:sldId id="480" r:id="rId67"/>
    <p:sldId id="481" r:id="rId68"/>
    <p:sldId id="482" r:id="rId69"/>
    <p:sldId id="483" r:id="rId70"/>
    <p:sldId id="484" r:id="rId71"/>
    <p:sldId id="485" r:id="rId72"/>
    <p:sldId id="486" r:id="rId73"/>
    <p:sldId id="487" r:id="rId74"/>
    <p:sldId id="488" r:id="rId75"/>
    <p:sldId id="489" r:id="rId76"/>
    <p:sldId id="490" r:id="rId77"/>
    <p:sldId id="491" r:id="rId78"/>
    <p:sldId id="492" r:id="rId79"/>
    <p:sldId id="493" r:id="rId80"/>
    <p:sldId id="494" r:id="rId81"/>
    <p:sldId id="495" r:id="rId82"/>
    <p:sldId id="496" r:id="rId83"/>
    <p:sldId id="497" r:id="rId84"/>
    <p:sldId id="498" r:id="rId85"/>
    <p:sldId id="499" r:id="rId86"/>
    <p:sldId id="500" r:id="rId87"/>
    <p:sldId id="501" r:id="rId88"/>
    <p:sldId id="502" r:id="rId89"/>
    <p:sldId id="503" r:id="rId90"/>
    <p:sldId id="504" r:id="rId91"/>
    <p:sldId id="505" r:id="rId9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1" autoAdjust="0"/>
    <p:restoredTop sz="78046" autoAdjust="0"/>
  </p:normalViewPr>
  <p:slideViewPr>
    <p:cSldViewPr>
      <p:cViewPr varScale="1">
        <p:scale>
          <a:sx n="49" d="100"/>
          <a:sy n="49" d="100"/>
        </p:scale>
        <p:origin x="52" y="2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" y="283"/>
            <a:ext cx="9143245" cy="6857434"/>
          </a:xfrm>
          <a:prstGeom prst="rect">
            <a:avLst/>
          </a:prstGeom>
        </p:spPr>
      </p:pic>
      <p:pic>
        <p:nvPicPr>
          <p:cNvPr id="8" name="그림 4" descr="22.png"/>
          <p:cNvPicPr>
            <a:picLocks noChangeAspect="1"/>
          </p:cNvPicPr>
          <p:nvPr/>
        </p:nvPicPr>
        <p:blipFill>
          <a:blip r:embed="rId3"/>
          <a:srcRect l="33603" t="53799" r="19765"/>
          <a:stretch>
            <a:fillRect/>
          </a:stretch>
        </p:blipFill>
        <p:spPr>
          <a:xfrm>
            <a:off x="3072809" y="3689498"/>
            <a:ext cx="4263656" cy="3168219"/>
          </a:xfrm>
          <a:prstGeom prst="rect">
            <a:avLst/>
          </a:prstGeom>
        </p:spPr>
      </p:pic>
      <p:pic>
        <p:nvPicPr>
          <p:cNvPr id="9" name="그림 5" descr="21.png"/>
          <p:cNvPicPr>
            <a:picLocks noChangeAspect="1"/>
          </p:cNvPicPr>
          <p:nvPr/>
        </p:nvPicPr>
        <p:blipFill>
          <a:blip r:embed="rId4"/>
          <a:srcRect t="34882" r="27905"/>
          <a:stretch>
            <a:fillRect/>
          </a:stretch>
        </p:blipFill>
        <p:spPr>
          <a:xfrm>
            <a:off x="377" y="2392326"/>
            <a:ext cx="6591809" cy="4465391"/>
          </a:xfrm>
          <a:prstGeom prst="rect">
            <a:avLst/>
          </a:prstGeom>
        </p:spPr>
      </p:pic>
      <p:pic>
        <p:nvPicPr>
          <p:cNvPr id="10" name="어두움" descr="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" y="-13894"/>
            <a:ext cx="9143245" cy="6857434"/>
          </a:xfrm>
          <a:prstGeom prst="rect">
            <a:avLst/>
          </a:prstGeom>
        </p:spPr>
      </p:pic>
      <p:pic>
        <p:nvPicPr>
          <p:cNvPr id="11" name="건물" descr="23.png"/>
          <p:cNvPicPr>
            <a:picLocks noChangeAspect="1"/>
          </p:cNvPicPr>
          <p:nvPr/>
        </p:nvPicPr>
        <p:blipFill>
          <a:blip r:embed="rId6"/>
          <a:srcRect l="52093" t="23564"/>
          <a:stretch>
            <a:fillRect/>
          </a:stretch>
        </p:blipFill>
        <p:spPr>
          <a:xfrm>
            <a:off x="4763386" y="1616149"/>
            <a:ext cx="4380236" cy="5241568"/>
          </a:xfrm>
          <a:prstGeom prst="rect">
            <a:avLst/>
          </a:prstGeom>
        </p:spPr>
      </p:pic>
      <p:pic>
        <p:nvPicPr>
          <p:cNvPr id="12" name="그림 9" descr="24.png"/>
          <p:cNvPicPr>
            <a:picLocks noChangeAspect="1"/>
          </p:cNvPicPr>
          <p:nvPr/>
        </p:nvPicPr>
        <p:blipFill>
          <a:blip r:embed="rId7"/>
          <a:srcRect l="86282" t="3252" r="3950" b="79847"/>
          <a:stretch>
            <a:fillRect/>
          </a:stretch>
        </p:blipFill>
        <p:spPr>
          <a:xfrm>
            <a:off x="7889358" y="223284"/>
            <a:ext cx="893135" cy="1158949"/>
          </a:xfrm>
          <a:prstGeom prst="rect">
            <a:avLst/>
          </a:prstGeom>
        </p:spPr>
      </p:pic>
      <p:pic>
        <p:nvPicPr>
          <p:cNvPr id="17" name="그림 14" descr="26.png"/>
          <p:cNvPicPr>
            <a:picLocks noChangeAspect="1"/>
          </p:cNvPicPr>
          <p:nvPr/>
        </p:nvPicPr>
        <p:blipFill>
          <a:blip r:embed="rId8"/>
          <a:srcRect l="20579" t="43720" r="52093" b="53644"/>
          <a:stretch>
            <a:fillRect/>
          </a:stretch>
        </p:blipFill>
        <p:spPr>
          <a:xfrm>
            <a:off x="1881963" y="2998381"/>
            <a:ext cx="2498651" cy="180754"/>
          </a:xfrm>
          <a:prstGeom prst="rect">
            <a:avLst/>
          </a:prstGeom>
        </p:spPr>
      </p:pic>
      <p:pic>
        <p:nvPicPr>
          <p:cNvPr id="18" name="그림 15" descr="27.png"/>
          <p:cNvPicPr>
            <a:picLocks noChangeAspect="1"/>
          </p:cNvPicPr>
          <p:nvPr/>
        </p:nvPicPr>
        <p:blipFill>
          <a:blip r:embed="rId9"/>
          <a:srcRect l="6741" t="43565" r="78374" b="53954"/>
          <a:stretch>
            <a:fillRect/>
          </a:stretch>
        </p:blipFill>
        <p:spPr>
          <a:xfrm>
            <a:off x="616688" y="2987749"/>
            <a:ext cx="1360968" cy="170121"/>
          </a:xfrm>
          <a:prstGeom prst="rect">
            <a:avLst/>
          </a:prstGeom>
        </p:spPr>
      </p:pic>
      <p:pic>
        <p:nvPicPr>
          <p:cNvPr id="19" name="그림 16" descr="29.png"/>
          <p:cNvPicPr>
            <a:picLocks noChangeAspect="1"/>
          </p:cNvPicPr>
          <p:nvPr/>
        </p:nvPicPr>
        <p:blipFill>
          <a:blip r:embed="rId10"/>
          <a:srcRect t="98609"/>
          <a:stretch>
            <a:fillRect/>
          </a:stretch>
        </p:blipFill>
        <p:spPr>
          <a:xfrm>
            <a:off x="377" y="6762307"/>
            <a:ext cx="9143245" cy="95410"/>
          </a:xfrm>
          <a:prstGeom prst="rect">
            <a:avLst/>
          </a:prstGeom>
        </p:spPr>
      </p:pic>
      <p:pic>
        <p:nvPicPr>
          <p:cNvPr id="20" name="그림 17" descr="1-1.png"/>
          <p:cNvPicPr>
            <a:picLocks noChangeAspect="1"/>
          </p:cNvPicPr>
          <p:nvPr/>
        </p:nvPicPr>
        <p:blipFill>
          <a:blip r:embed="rId11" cstate="print"/>
          <a:srcRect l="38974" t="34428" r="38187" b="35300"/>
          <a:stretch>
            <a:fillRect/>
          </a:stretch>
        </p:blipFill>
        <p:spPr bwMode="auto">
          <a:xfrm>
            <a:off x="7280655" y="1197072"/>
            <a:ext cx="1492702" cy="1483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그림 18" descr="1-4.png"/>
          <p:cNvPicPr>
            <a:picLocks noChangeAspect="1"/>
          </p:cNvPicPr>
          <p:nvPr/>
        </p:nvPicPr>
        <p:blipFill>
          <a:blip r:embed="rId12" cstate="print"/>
          <a:srcRect l="40131" t="1385" r="32597" b="62077"/>
          <a:stretch>
            <a:fillRect/>
          </a:stretch>
        </p:blipFill>
        <p:spPr bwMode="auto">
          <a:xfrm>
            <a:off x="6715140" y="1031358"/>
            <a:ext cx="1783292" cy="1791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그림 19" descr="1-6.png"/>
          <p:cNvPicPr>
            <a:picLocks noChangeAspect="1"/>
          </p:cNvPicPr>
          <p:nvPr/>
        </p:nvPicPr>
        <p:blipFill>
          <a:blip r:embed="rId12" cstate="print"/>
          <a:srcRect l="40390" t="1039" r="32079" b="62424"/>
          <a:stretch>
            <a:fillRect/>
          </a:stretch>
        </p:blipFill>
        <p:spPr bwMode="auto">
          <a:xfrm>
            <a:off x="7156405" y="1205263"/>
            <a:ext cx="1442752" cy="1437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그림 20" descr="1-7.png"/>
          <p:cNvPicPr>
            <a:picLocks noChangeAspect="1"/>
          </p:cNvPicPr>
          <p:nvPr/>
        </p:nvPicPr>
        <p:blipFill>
          <a:blip r:embed="rId13" cstate="print"/>
          <a:srcRect l="42531" t="57216" r="50758" b="34682"/>
          <a:stretch>
            <a:fillRect/>
          </a:stretch>
        </p:blipFill>
        <p:spPr bwMode="auto">
          <a:xfrm>
            <a:off x="7215206" y="2531638"/>
            <a:ext cx="438162" cy="397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그림 21" descr="1-8.png"/>
          <p:cNvPicPr>
            <a:picLocks noChangeAspect="1"/>
          </p:cNvPicPr>
          <p:nvPr/>
        </p:nvPicPr>
        <p:blipFill>
          <a:blip r:embed="rId14" cstate="print"/>
          <a:srcRect l="10622" t="7997" r="10622" b="7997"/>
          <a:stretch>
            <a:fillRect/>
          </a:stretch>
        </p:blipFill>
        <p:spPr bwMode="auto">
          <a:xfrm>
            <a:off x="5573196" y="-378331"/>
            <a:ext cx="5148956" cy="411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35906" y="1578935"/>
            <a:ext cx="6150234" cy="1470025"/>
          </a:xfrm>
        </p:spPr>
        <p:txBody>
          <a:bodyPr anchor="b" anchorCtr="0">
            <a:normAutofit/>
          </a:bodyPr>
          <a:lstStyle>
            <a:lvl1pPr algn="l">
              <a:defRPr sz="4000"/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35906" y="3116226"/>
            <a:ext cx="6150234" cy="746125"/>
          </a:xfrm>
        </p:spPr>
        <p:txBody>
          <a:bodyPr/>
          <a:lstStyle>
            <a:lvl1pPr marL="0" indent="0" algn="l" latinLnBrk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/>
              <a:t>Click to edit Master subtitle style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6080-453C-4BEF-9A1F-F094B996EB79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EFE9-D440-4A3B-858C-5FEDF5DD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9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77778E-6 3.46945E-18 L 0.02552 0.06274 " pathEditMode="relative" ptsTypes="AA">
                                      <p:cBhvr>
                                        <p:cTn id="9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4400000">
                                      <p:cBhvr>
                                        <p:cTn id="1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3.05556E-6 2.53469E-6 L 0.02361 2.53469E-6 " pathEditMode="relative" ptsTypes="AA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0.02361 1.12858E-6 L -0.06303 1.12858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3.05556E-6 2.53469E-6 L 0.0474 2.53469E-6 " pathEditMode="relative" ptsTypes="AA">
                                      <p:cBhvr>
                                        <p:cTn id="35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6080-453C-4BEF-9A1F-F094B996EB79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EFE9-D440-4A3B-858C-5FEDF5DD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25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6080-453C-4BEF-9A1F-F094B996EB79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EFE9-D440-4A3B-858C-5FEDF5DD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90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6080-453C-4BEF-9A1F-F094B996EB79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EFE9-D440-4A3B-858C-5FEDF5DD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6080-453C-4BEF-9A1F-F094B996EB79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EFE9-D440-4A3B-858C-5FEDF5DD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36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6080-453C-4BEF-9A1F-F094B996EB79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EFE9-D440-4A3B-858C-5FEDF5DD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83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6080-453C-4BEF-9A1F-F094B996EB79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EFE9-D440-4A3B-858C-5FEDF5DD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17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6080-453C-4BEF-9A1F-F094B996EB79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EFE9-D440-4A3B-858C-5FEDF5DD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27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6080-453C-4BEF-9A1F-F094B996EB79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EFE9-D440-4A3B-858C-5FEDF5DD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25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6080-453C-4BEF-9A1F-F094B996EB79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EFE9-D440-4A3B-858C-5FEDF5DD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45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6080-453C-4BEF-9A1F-F094B996EB79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EFE9-D440-4A3B-858C-5FEDF5DD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32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1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7" y="-40058"/>
            <a:ext cx="9143245" cy="6857434"/>
          </a:xfrm>
          <a:prstGeom prst="rect">
            <a:avLst/>
          </a:prstGeom>
        </p:spPr>
      </p:pic>
      <p:pic>
        <p:nvPicPr>
          <p:cNvPr id="8" name="그림 4" descr="29.png"/>
          <p:cNvPicPr>
            <a:picLocks noChangeAspect="1"/>
          </p:cNvPicPr>
          <p:nvPr/>
        </p:nvPicPr>
        <p:blipFill>
          <a:blip r:embed="rId14"/>
          <a:srcRect t="98609"/>
          <a:stretch>
            <a:fillRect/>
          </a:stretch>
        </p:blipFill>
        <p:spPr>
          <a:xfrm>
            <a:off x="377" y="6762307"/>
            <a:ext cx="9143245" cy="95410"/>
          </a:xfrm>
          <a:prstGeom prst="rect">
            <a:avLst/>
          </a:prstGeom>
        </p:spPr>
      </p:pic>
      <p:pic>
        <p:nvPicPr>
          <p:cNvPr id="9" name="그림 5" descr="5.png"/>
          <p:cNvPicPr>
            <a:picLocks noChangeAspect="1"/>
          </p:cNvPicPr>
          <p:nvPr/>
        </p:nvPicPr>
        <p:blipFill>
          <a:blip r:embed="rId15"/>
          <a:srcRect l="87212" t="2942" r="3368" b="81863"/>
          <a:stretch>
            <a:fillRect/>
          </a:stretch>
        </p:blipFill>
        <p:spPr>
          <a:xfrm>
            <a:off x="7974419" y="202019"/>
            <a:ext cx="861237" cy="1041990"/>
          </a:xfrm>
          <a:prstGeom prst="rect">
            <a:avLst/>
          </a:prstGeom>
        </p:spPr>
      </p:pic>
      <p:pic>
        <p:nvPicPr>
          <p:cNvPr id="10" name="그림 6" descr="2.png"/>
          <p:cNvPicPr>
            <a:picLocks noChangeAspect="1"/>
          </p:cNvPicPr>
          <p:nvPr/>
        </p:nvPicPr>
        <p:blipFill>
          <a:blip r:embed="rId16"/>
          <a:srcRect l="4299" t="1236" r="75932" b="93492"/>
          <a:stretch>
            <a:fillRect/>
          </a:stretch>
        </p:blipFill>
        <p:spPr>
          <a:xfrm>
            <a:off x="393405" y="85060"/>
            <a:ext cx="1807535" cy="361507"/>
          </a:xfrm>
          <a:prstGeom prst="rect">
            <a:avLst/>
          </a:prstGeom>
        </p:spPr>
      </p:pic>
      <p:pic>
        <p:nvPicPr>
          <p:cNvPr id="12" name="그림 8" descr="3.png"/>
          <p:cNvPicPr>
            <a:picLocks noChangeAspect="1"/>
          </p:cNvPicPr>
          <p:nvPr/>
        </p:nvPicPr>
        <p:blipFill>
          <a:blip r:embed="rId17"/>
          <a:srcRect l="3019" r="95120" b="94422"/>
          <a:stretch>
            <a:fillRect/>
          </a:stretch>
        </p:blipFill>
        <p:spPr>
          <a:xfrm>
            <a:off x="276447" y="283"/>
            <a:ext cx="170120" cy="382489"/>
          </a:xfrm>
          <a:prstGeom prst="rect">
            <a:avLst/>
          </a:prstGeom>
        </p:spPr>
      </p:pic>
      <p:pic>
        <p:nvPicPr>
          <p:cNvPr id="13" name="그림 9" descr="4.png"/>
          <p:cNvPicPr>
            <a:picLocks noChangeAspect="1"/>
          </p:cNvPicPr>
          <p:nvPr/>
        </p:nvPicPr>
        <p:blipFill>
          <a:blip r:embed="rId18"/>
          <a:srcRect l="3136" t="4337" r="95352" b="87600"/>
          <a:stretch>
            <a:fillRect/>
          </a:stretch>
        </p:blipFill>
        <p:spPr>
          <a:xfrm>
            <a:off x="287079" y="297712"/>
            <a:ext cx="138223" cy="552893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46080-453C-4BEF-9A1F-F094B996EB79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EFE9-D440-4A3B-858C-5FEDF5DD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78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4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5.wmf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tags" Target="../tags/tag9.xml"/><Relationship Id="rId7" Type="http://schemas.openxmlformats.org/officeDocument/2006/relationships/oleObject" Target="../embeddings/oleObject6.bin"/><Relationship Id="rId2" Type="http://schemas.openxmlformats.org/officeDocument/2006/relationships/tags" Target="../tags/tag8.xml"/><Relationship Id="rId1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26.wmf"/><Relationship Id="rId2" Type="http://schemas.openxmlformats.org/officeDocument/2006/relationships/tags" Target="../tags/tag1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26.wmf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9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28.emf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tags" Target="../tags/tag23.xml"/><Relationship Id="rId7" Type="http://schemas.openxmlformats.org/officeDocument/2006/relationships/oleObject" Target="../embeddings/oleObject11.bin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2.bin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3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33.jpeg"/><Relationship Id="rId2" Type="http://schemas.openxmlformats.org/officeDocument/2006/relationships/tags" Target="../tags/tag29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tags" Target="../tags/tag34.xml"/><Relationship Id="rId7" Type="http://schemas.openxmlformats.org/officeDocument/2006/relationships/oleObject" Target="../embeddings/oleObject15.bin"/><Relationship Id="rId2" Type="http://schemas.openxmlformats.org/officeDocument/2006/relationships/tags" Target="../tags/tag33.xml"/><Relationship Id="rId1" Type="http://schemas.openxmlformats.org/officeDocument/2006/relationships/vmlDrawing" Target="../drawings/vmlDrawing1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6.bin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17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8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9.bin"/><Relationship Id="rId4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4" Type="http://schemas.openxmlformats.org/officeDocument/2006/relationships/image" Target="../media/image40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4" Type="http://schemas.openxmlformats.org/officeDocument/2006/relationships/image" Target="../media/image4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2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4.emf"/><Relationship Id="rId5" Type="http://schemas.openxmlformats.org/officeDocument/2006/relationships/oleObject" Target="../embeddings/oleObject21.bin"/><Relationship Id="rId4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24.bin"/><Relationship Id="rId4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25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26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27.bin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8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29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 Architecture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Chapter 8: Memory and I/O 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0AC3E32-4DFA-45D4-9536-209A262C5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477000"/>
            <a:ext cx="305564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Largely based on slides by David and Sarah Harris</a:t>
            </a:r>
          </a:p>
        </p:txBody>
      </p:sp>
    </p:spTree>
    <p:extLst>
      <p:ext uri="{BB962C8B-B14F-4D97-AF65-F5344CB8AC3E}">
        <p14:creationId xmlns:p14="http://schemas.microsoft.com/office/powerpoint/2010/main" val="3276478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 Performance 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dirty="0">
                <a:cs typeface="Arial" charset="0"/>
              </a:rPr>
              <a:t>A program has 2,000 loads and stores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dirty="0">
                <a:cs typeface="Arial" charset="0"/>
              </a:rPr>
              <a:t>1,250 of these data values in cache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dirty="0">
                <a:cs typeface="Arial" charset="0"/>
              </a:rPr>
              <a:t>Rest supplied by other levels of memory hierarchy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b="1" dirty="0">
                <a:cs typeface="Arial" charset="0"/>
              </a:rPr>
              <a:t> What are the hit and miss rates for the cache?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4953000"/>
            <a:ext cx="7848600" cy="102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latin typeface="Times New Roman" pitchFamily="18" charset="0"/>
                <a:cs typeface="Arial" charset="0"/>
              </a:rPr>
              <a:t>		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Hit Rate</a:t>
            </a:r>
            <a:r>
              <a:rPr lang="en-US" sz="2800" dirty="0">
                <a:latin typeface="Times New Roman" pitchFamily="18" charset="0"/>
                <a:cs typeface="Arial" charset="0"/>
              </a:rPr>
              <a:t> = 1250/2000 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= 0.625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	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Miss Rate</a:t>
            </a:r>
            <a:r>
              <a:rPr lang="en-US" sz="2800" dirty="0">
                <a:latin typeface="Times New Roman" pitchFamily="18" charset="0"/>
                <a:cs typeface="Arial" charset="0"/>
              </a:rPr>
              <a:t> = 750/2000 = 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0.375</a:t>
            </a:r>
            <a:r>
              <a:rPr lang="en-US" sz="2800" dirty="0">
                <a:latin typeface="Times New Roman" pitchFamily="18" charset="0"/>
                <a:cs typeface="Arial" charset="0"/>
              </a:rPr>
              <a:t> = 1 – Hit Rate</a:t>
            </a:r>
          </a:p>
        </p:txBody>
      </p:sp>
    </p:spTree>
    <p:extLst>
      <p:ext uri="{BB962C8B-B14F-4D97-AF65-F5344CB8AC3E}">
        <p14:creationId xmlns:p14="http://schemas.microsoft.com/office/powerpoint/2010/main" val="3047519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 Performance 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dirty="0">
                <a:cs typeface="Arial" charset="0"/>
              </a:rPr>
              <a:t>Suppose processor has 2 levels of hierarchy: cache and main memory</a:t>
            </a:r>
          </a:p>
          <a:p>
            <a:pPr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i="1" dirty="0" err="1">
                <a:cs typeface="Arial" charset="0"/>
              </a:rPr>
              <a:t>t</a:t>
            </a:r>
            <a:r>
              <a:rPr lang="en-US" baseline="-25000" dirty="0" err="1">
                <a:cs typeface="Arial" charset="0"/>
              </a:rPr>
              <a:t>cache</a:t>
            </a:r>
            <a:r>
              <a:rPr lang="en-US" dirty="0">
                <a:cs typeface="Arial" charset="0"/>
              </a:rPr>
              <a:t> = 1 cycle, </a:t>
            </a:r>
            <a:r>
              <a:rPr lang="en-US" i="1" dirty="0" err="1">
                <a:cs typeface="Arial" charset="0"/>
              </a:rPr>
              <a:t>t</a:t>
            </a:r>
            <a:r>
              <a:rPr lang="en-US" i="1" baseline="-25000" dirty="0" err="1">
                <a:cs typeface="Arial" charset="0"/>
              </a:rPr>
              <a:t>MM</a:t>
            </a:r>
            <a:r>
              <a:rPr lang="en-US" dirty="0">
                <a:cs typeface="Arial" charset="0"/>
              </a:rPr>
              <a:t> = 100 cycles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b="1" dirty="0">
                <a:cs typeface="Arial" charset="0"/>
              </a:rPr>
              <a:t>What is the AMAT of the program from Example 1?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184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 Performance 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dirty="0">
                <a:cs typeface="Arial" charset="0"/>
              </a:rPr>
              <a:t>Suppose processor has 2 levels of hierarchy: cache and main memory</a:t>
            </a:r>
          </a:p>
          <a:p>
            <a:pPr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i="1" dirty="0" err="1">
                <a:cs typeface="Arial" charset="0"/>
              </a:rPr>
              <a:t>t</a:t>
            </a:r>
            <a:r>
              <a:rPr lang="en-US" baseline="-25000" dirty="0" err="1">
                <a:cs typeface="Arial" charset="0"/>
              </a:rPr>
              <a:t>cache</a:t>
            </a:r>
            <a:r>
              <a:rPr lang="en-US" dirty="0">
                <a:cs typeface="Arial" charset="0"/>
              </a:rPr>
              <a:t> = 1 cycle, </a:t>
            </a:r>
            <a:r>
              <a:rPr lang="en-US" i="1" dirty="0" err="1">
                <a:cs typeface="Arial" charset="0"/>
              </a:rPr>
              <a:t>t</a:t>
            </a:r>
            <a:r>
              <a:rPr lang="en-US" i="1" baseline="-25000" dirty="0" err="1">
                <a:cs typeface="Arial" charset="0"/>
              </a:rPr>
              <a:t>MM</a:t>
            </a:r>
            <a:r>
              <a:rPr lang="en-US" dirty="0">
                <a:cs typeface="Arial" charset="0"/>
              </a:rPr>
              <a:t> = 100 cycles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b="1" dirty="0">
                <a:cs typeface="Arial" charset="0"/>
              </a:rPr>
              <a:t>What is the AMAT of the program from Example 1?</a:t>
            </a:r>
          </a:p>
          <a:p>
            <a:pPr marL="0" indent="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600" b="1" dirty="0">
                <a:solidFill>
                  <a:schemeClr val="accent2"/>
                </a:solidFill>
                <a:cs typeface="Arial" charset="0"/>
              </a:rPr>
              <a:t>	</a:t>
            </a:r>
            <a:r>
              <a:rPr lang="en-US" b="1" dirty="0">
                <a:cs typeface="Arial" charset="0"/>
              </a:rPr>
              <a:t>AMAT</a:t>
            </a:r>
            <a:r>
              <a:rPr lang="en-US" dirty="0">
                <a:cs typeface="Arial" charset="0"/>
              </a:rPr>
              <a:t> </a:t>
            </a:r>
            <a:r>
              <a:rPr lang="en-US" dirty="0">
                <a:solidFill>
                  <a:schemeClr val="accent2"/>
                </a:solidFill>
                <a:cs typeface="Arial" charset="0"/>
              </a:rPr>
              <a:t>	</a:t>
            </a:r>
            <a:r>
              <a:rPr lang="en-US" dirty="0">
                <a:cs typeface="Arial" charset="0"/>
              </a:rPr>
              <a:t>= </a:t>
            </a:r>
            <a:r>
              <a:rPr lang="en-US" i="1" dirty="0" err="1">
                <a:cs typeface="Arial" charset="0"/>
              </a:rPr>
              <a:t>t</a:t>
            </a:r>
            <a:r>
              <a:rPr lang="en-US" baseline="-25000" dirty="0" err="1">
                <a:cs typeface="Arial" charset="0"/>
              </a:rPr>
              <a:t>cache</a:t>
            </a:r>
            <a:r>
              <a:rPr lang="en-US" dirty="0">
                <a:cs typeface="Arial" charset="0"/>
              </a:rPr>
              <a:t> + </a:t>
            </a:r>
            <a:r>
              <a:rPr lang="en-US" i="1" dirty="0" err="1">
                <a:cs typeface="Arial" charset="0"/>
              </a:rPr>
              <a:t>MR</a:t>
            </a:r>
            <a:r>
              <a:rPr lang="en-US" baseline="-25000" dirty="0" err="1">
                <a:cs typeface="Arial" charset="0"/>
              </a:rPr>
              <a:t>cache</a:t>
            </a:r>
            <a:r>
              <a:rPr lang="en-US" dirty="0">
                <a:cs typeface="Arial" charset="0"/>
              </a:rPr>
              <a:t>(</a:t>
            </a:r>
            <a:r>
              <a:rPr lang="en-US" i="1" dirty="0" err="1">
                <a:cs typeface="Arial" charset="0"/>
              </a:rPr>
              <a:t>t</a:t>
            </a:r>
            <a:r>
              <a:rPr lang="en-US" i="1" baseline="-25000" dirty="0" err="1">
                <a:cs typeface="Arial" charset="0"/>
              </a:rPr>
              <a:t>MM</a:t>
            </a:r>
            <a:r>
              <a:rPr lang="en-US" dirty="0">
                <a:cs typeface="Arial" charset="0"/>
              </a:rPr>
              <a:t>)</a:t>
            </a:r>
          </a:p>
          <a:p>
            <a:pPr marL="0" indent="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>
                <a:cs typeface="Arial" charset="0"/>
              </a:rPr>
              <a:t>			= [1 + 0.375(100)] cycles</a:t>
            </a:r>
          </a:p>
          <a:p>
            <a:pPr marL="0" indent="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>
                <a:cs typeface="Arial" charset="0"/>
              </a:rPr>
              <a:t>			= </a:t>
            </a:r>
            <a:r>
              <a:rPr lang="en-US" b="1" dirty="0">
                <a:cs typeface="Arial" charset="0"/>
              </a:rPr>
              <a:t>38.5 cycles</a:t>
            </a:r>
          </a:p>
          <a:p>
            <a:pPr marL="0" inden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b="1" dirty="0">
              <a:cs typeface="Arial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34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Highest level in memory hierarchy</a:t>
            </a:r>
          </a:p>
          <a:p>
            <a:r>
              <a:rPr lang="en-US" dirty="0"/>
              <a:t>Fast (typically ~ 1 cycle access time)</a:t>
            </a:r>
          </a:p>
          <a:p>
            <a:r>
              <a:rPr lang="en-US" dirty="0"/>
              <a:t>Ideally supplies most data to processor</a:t>
            </a:r>
          </a:p>
          <a:p>
            <a:r>
              <a:rPr lang="en-US" dirty="0"/>
              <a:t>Usually holds most recently accessed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81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Cache Design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data is held in the cache?</a:t>
            </a:r>
          </a:p>
          <a:p>
            <a:r>
              <a:rPr lang="en-US" dirty="0"/>
              <a:t>How is data found?</a:t>
            </a:r>
          </a:p>
          <a:p>
            <a:r>
              <a:rPr lang="en-US" dirty="0"/>
              <a:t>What data is replaced?</a:t>
            </a:r>
          </a:p>
          <a:p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dirty="0"/>
              <a:t>		</a:t>
            </a:r>
            <a:r>
              <a:rPr lang="en-US" sz="2000" b="1" dirty="0">
                <a:solidFill>
                  <a:schemeClr val="accent1"/>
                </a:solidFill>
              </a:rPr>
              <a:t>Focus on data loads, but stores follow same principles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591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data is held in the cache?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Ideally, cache anticipates needed data and puts it in cache</a:t>
            </a:r>
          </a:p>
          <a:p>
            <a:r>
              <a:rPr lang="en-US" dirty="0"/>
              <a:t>But impossible to predict future</a:t>
            </a:r>
          </a:p>
          <a:p>
            <a:r>
              <a:rPr lang="en-US" dirty="0"/>
              <a:t>Use past to predict future – temporal and spatial locality: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Temporal locality:</a:t>
            </a:r>
            <a:r>
              <a:rPr lang="en-US" dirty="0"/>
              <a:t> copy newly accessed data into cache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Spatial locality:</a:t>
            </a:r>
            <a:r>
              <a:rPr lang="en-US" dirty="0"/>
              <a:t> copy neighboring data into cache too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567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Cache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Capacity (</a:t>
            </a:r>
            <a:r>
              <a:rPr lang="en-US" b="1" i="1" dirty="0">
                <a:solidFill>
                  <a:schemeClr val="accent1"/>
                </a:solidFill>
              </a:rPr>
              <a:t>C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number of data bytes in cache</a:t>
            </a:r>
          </a:p>
          <a:p>
            <a:r>
              <a:rPr lang="en-US" b="1" dirty="0">
                <a:solidFill>
                  <a:schemeClr val="accent1"/>
                </a:solidFill>
              </a:rPr>
              <a:t>Block size (</a:t>
            </a:r>
            <a:r>
              <a:rPr lang="en-US" b="1" i="1" dirty="0">
                <a:solidFill>
                  <a:schemeClr val="accent1"/>
                </a:solidFill>
              </a:rPr>
              <a:t>b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bytes of data brought into cache at once</a:t>
            </a:r>
          </a:p>
          <a:p>
            <a:r>
              <a:rPr lang="en-US" b="1" dirty="0">
                <a:solidFill>
                  <a:schemeClr val="accent1"/>
                </a:solidFill>
              </a:rPr>
              <a:t>Number of blocks (</a:t>
            </a:r>
            <a:r>
              <a:rPr lang="en-US" b="1" i="1" dirty="0">
                <a:solidFill>
                  <a:schemeClr val="accent1"/>
                </a:solidFill>
              </a:rPr>
              <a:t>B = C/b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number of blocks in cache: </a:t>
            </a:r>
            <a:r>
              <a:rPr lang="en-US" i="1" dirty="0"/>
              <a:t>B</a:t>
            </a:r>
            <a:r>
              <a:rPr lang="en-US" dirty="0"/>
              <a:t> = </a:t>
            </a:r>
            <a:r>
              <a:rPr lang="en-US" i="1" dirty="0"/>
              <a:t>C</a:t>
            </a:r>
            <a:r>
              <a:rPr lang="en-US" dirty="0"/>
              <a:t>/</a:t>
            </a:r>
            <a:r>
              <a:rPr lang="en-US" i="1" dirty="0"/>
              <a:t>b</a:t>
            </a:r>
          </a:p>
          <a:p>
            <a:r>
              <a:rPr lang="en-US" b="1" dirty="0">
                <a:solidFill>
                  <a:schemeClr val="accent1"/>
                </a:solidFill>
              </a:rPr>
              <a:t>Degree of associativity (</a:t>
            </a:r>
            <a:r>
              <a:rPr lang="en-US" b="1" i="1" dirty="0">
                <a:solidFill>
                  <a:schemeClr val="accent1"/>
                </a:solidFill>
              </a:rPr>
              <a:t>N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number of blocks in a set</a:t>
            </a:r>
          </a:p>
          <a:p>
            <a:r>
              <a:rPr lang="en-US" b="1" dirty="0">
                <a:solidFill>
                  <a:schemeClr val="accent1"/>
                </a:solidFill>
              </a:rPr>
              <a:t>Number of sets (</a:t>
            </a:r>
            <a:r>
              <a:rPr lang="en-US" b="1" i="1" dirty="0">
                <a:solidFill>
                  <a:schemeClr val="accent1"/>
                </a:solidFill>
              </a:rPr>
              <a:t>S = B/N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each memory address maps to exactly one cache set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465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is data found?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Cache organized into </a:t>
            </a:r>
            <a:r>
              <a:rPr lang="en-US" i="1" dirty="0"/>
              <a:t>S</a:t>
            </a:r>
            <a:r>
              <a:rPr lang="en-US" dirty="0"/>
              <a:t> sets</a:t>
            </a:r>
          </a:p>
          <a:p>
            <a:r>
              <a:rPr lang="en-US" dirty="0"/>
              <a:t>Each memory address maps to exactly one set</a:t>
            </a:r>
          </a:p>
          <a:p>
            <a:r>
              <a:rPr lang="en-US" dirty="0"/>
              <a:t>Caches categorized by # of blocks in a set:</a:t>
            </a:r>
          </a:p>
          <a:p>
            <a:pPr lvl="1"/>
            <a:r>
              <a:rPr lang="en-US" sz="3200" b="1" dirty="0">
                <a:solidFill>
                  <a:schemeClr val="accent1"/>
                </a:solidFill>
              </a:rPr>
              <a:t>Direct mapped: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1 block per set</a:t>
            </a:r>
          </a:p>
          <a:p>
            <a:pPr lvl="1"/>
            <a:r>
              <a:rPr lang="en-US" sz="3200" b="1" i="1" dirty="0">
                <a:solidFill>
                  <a:schemeClr val="accent1"/>
                </a:solidFill>
              </a:rPr>
              <a:t>N</a:t>
            </a:r>
            <a:r>
              <a:rPr lang="en-US" sz="3200" b="1" dirty="0">
                <a:solidFill>
                  <a:schemeClr val="accent1"/>
                </a:solidFill>
              </a:rPr>
              <a:t>-way set associative: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i="1" dirty="0"/>
              <a:t>N</a:t>
            </a:r>
            <a:r>
              <a:rPr lang="en-US" sz="3200" dirty="0"/>
              <a:t> blocks per set</a:t>
            </a:r>
          </a:p>
          <a:p>
            <a:pPr lvl="1"/>
            <a:r>
              <a:rPr lang="en-US" sz="3200" b="1" dirty="0">
                <a:solidFill>
                  <a:schemeClr val="accent1"/>
                </a:solidFill>
              </a:rPr>
              <a:t>Fully associative: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all cache blocks in 1 set</a:t>
            </a:r>
          </a:p>
          <a:p>
            <a:pPr lvl="1"/>
            <a:endParaRPr lang="en-US" sz="500" dirty="0"/>
          </a:p>
          <a:p>
            <a:r>
              <a:rPr lang="en-US" dirty="0"/>
              <a:t>Examine each organization for a cache with:</a:t>
            </a:r>
          </a:p>
          <a:p>
            <a:pPr lvl="1"/>
            <a:r>
              <a:rPr lang="en-US" sz="2600" dirty="0"/>
              <a:t>Capacity (</a:t>
            </a:r>
            <a:r>
              <a:rPr lang="en-US" sz="2600" i="1" dirty="0"/>
              <a:t>C</a:t>
            </a:r>
            <a:r>
              <a:rPr lang="en-US" sz="2600" dirty="0"/>
              <a:t> = 8 words)</a:t>
            </a:r>
          </a:p>
          <a:p>
            <a:pPr lvl="1"/>
            <a:r>
              <a:rPr lang="en-US" sz="2600" dirty="0"/>
              <a:t>Block size (</a:t>
            </a:r>
            <a:r>
              <a:rPr lang="en-US" sz="2600" i="1" dirty="0"/>
              <a:t>b</a:t>
            </a:r>
            <a:r>
              <a:rPr lang="en-US" sz="2600" dirty="0"/>
              <a:t> = 1 word)</a:t>
            </a:r>
          </a:p>
          <a:p>
            <a:pPr lvl="1"/>
            <a:r>
              <a:rPr lang="en-US" sz="2600" dirty="0"/>
              <a:t>So, number of blocks (</a:t>
            </a:r>
            <a:r>
              <a:rPr lang="en-US" sz="2600" i="1" dirty="0"/>
              <a:t>B</a:t>
            </a:r>
            <a:r>
              <a:rPr lang="en-US" sz="2600" dirty="0"/>
              <a:t> = 8)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54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Cache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C</a:t>
            </a:r>
            <a:r>
              <a:rPr lang="en-US" b="1" dirty="0"/>
              <a:t> = 8</a:t>
            </a:r>
            <a:r>
              <a:rPr lang="en-US" dirty="0"/>
              <a:t> words (capacity)</a:t>
            </a:r>
          </a:p>
          <a:p>
            <a:r>
              <a:rPr lang="en-US" b="1" i="1" dirty="0"/>
              <a:t>b</a:t>
            </a:r>
            <a:r>
              <a:rPr lang="en-US" b="1" dirty="0"/>
              <a:t> = 1</a:t>
            </a:r>
            <a:r>
              <a:rPr lang="en-US" dirty="0"/>
              <a:t> word (block size)</a:t>
            </a:r>
          </a:p>
          <a:p>
            <a:r>
              <a:rPr lang="en-US" dirty="0"/>
              <a:t>So, </a:t>
            </a:r>
            <a:r>
              <a:rPr lang="en-US" b="1" i="1" dirty="0"/>
              <a:t>B</a:t>
            </a:r>
            <a:r>
              <a:rPr lang="en-US" b="1" dirty="0"/>
              <a:t> = 8 </a:t>
            </a:r>
            <a:r>
              <a:rPr lang="en-US" dirty="0"/>
              <a:t>(# of blocks)</a:t>
            </a:r>
          </a:p>
          <a:p>
            <a:endParaRPr lang="en-US" sz="3000" dirty="0"/>
          </a:p>
          <a:p>
            <a:pPr marL="0" indent="0">
              <a:buNone/>
            </a:pPr>
            <a:r>
              <a:rPr lang="en-US" sz="2600" b="1" dirty="0">
                <a:solidFill>
                  <a:schemeClr val="accent1"/>
                </a:solidFill>
              </a:rPr>
              <a:t>    Ridiculously small, but will illustrate organizations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349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Direct Mapped Cache</a:t>
            </a:r>
          </a:p>
        </p:txBody>
      </p:sp>
      <p:graphicFrame>
        <p:nvGraphicFramePr>
          <p:cNvPr id="4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</p:nvPr>
        </p:nvGraphicFramePr>
        <p:xfrm>
          <a:off x="1143000" y="1295400"/>
          <a:ext cx="7162800" cy="5042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46" name="VISIO" r:id="rId4" imgW="3743280" imgH="2634840" progId="Visio.Drawing.6">
                  <p:embed/>
                </p:oleObj>
              </mc:Choice>
              <mc:Fallback>
                <p:oleObj name="VISIO" r:id="rId4" imgW="3743280" imgH="2634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295400"/>
                        <a:ext cx="7162800" cy="50420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630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8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Memory System Performance Analysis</a:t>
            </a:r>
          </a:p>
          <a:p>
            <a:r>
              <a:rPr lang="en-US" b="1" dirty="0"/>
              <a:t>Caches</a:t>
            </a:r>
          </a:p>
          <a:p>
            <a:r>
              <a:rPr lang="en-US" b="1" dirty="0"/>
              <a:t>Virtual Memory</a:t>
            </a:r>
          </a:p>
          <a:p>
            <a:r>
              <a:rPr lang="en-US" b="1" dirty="0"/>
              <a:t>Memory-Mapped I/O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430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Mapped Cache Hardware</a:t>
            </a:r>
          </a:p>
        </p:txBody>
      </p:sp>
      <p:graphicFrame>
        <p:nvGraphicFramePr>
          <p:cNvPr id="4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</p:nvPr>
        </p:nvGraphicFramePr>
        <p:xfrm>
          <a:off x="1578951" y="1600200"/>
          <a:ext cx="5986097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70" name="VISIO" r:id="rId4" imgW="3000240" imgH="2396880" progId="Visio.Drawing.6">
                  <p:embed/>
                </p:oleObj>
              </mc:Choice>
              <mc:Fallback>
                <p:oleObj name="VISIO" r:id="rId4" imgW="3000240" imgH="23968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8951" y="1600200"/>
                        <a:ext cx="5986097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1046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957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Mark hit (H) or miss (M) for each load instruction assuming a direct mapped cache whose size is 8 words (32 bytes) and block size is one word (4 bytes)</a:t>
            </a:r>
          </a:p>
          <a:p>
            <a:endParaRPr lang="en-US" dirty="0"/>
          </a:p>
          <a:p>
            <a:pPr marL="80010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0x00 (00000000)</a:t>
            </a:r>
          </a:p>
          <a:p>
            <a:pPr marL="80010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0x01 (00000001)</a:t>
            </a:r>
          </a:p>
          <a:p>
            <a:pPr marL="80010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0x22 (00100010)</a:t>
            </a:r>
          </a:p>
          <a:p>
            <a:pPr marL="80010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0x2B (00101011)</a:t>
            </a:r>
          </a:p>
          <a:p>
            <a:pPr marL="80010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0x02 (00000010)</a:t>
            </a:r>
          </a:p>
          <a:p>
            <a:pPr marL="80010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0x29 (00101001)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349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957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Mark hit (H) or miss (M) for each load instruction assuming a direct mapped cache whose size is 8 words (32 bytes) and block size is one word (4 bytes)</a:t>
            </a:r>
          </a:p>
          <a:p>
            <a:endParaRPr lang="en-US" dirty="0"/>
          </a:p>
          <a:p>
            <a:pPr marL="80010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0x00 (000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00)		M</a:t>
            </a:r>
          </a:p>
          <a:p>
            <a:pPr marL="80010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0x01 (000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01)		H</a:t>
            </a:r>
          </a:p>
          <a:p>
            <a:pPr marL="80010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0x22 (001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10)		M</a:t>
            </a:r>
          </a:p>
          <a:p>
            <a:pPr marL="80010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0x2B (001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11)		M</a:t>
            </a:r>
          </a:p>
          <a:p>
            <a:pPr marL="80010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0x02 (000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10)		M</a:t>
            </a:r>
          </a:p>
          <a:p>
            <a:pPr marL="80010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0x29 (001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01)		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10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following direct mapped cache configurations, which parts of the address bits are for tag, index and offset?</a:t>
            </a:r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62000" y="3581400"/>
          <a:ext cx="76962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92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39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392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392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392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Block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Offset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r>
                        <a:rPr lang="en-US" baseline="0" dirty="0"/>
                        <a:t>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898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following direct mapped cache configurations, which parts of the address bits are for tag, index and offset?</a:t>
            </a:r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62000" y="3581400"/>
          <a:ext cx="76962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92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39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392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392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392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Block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Offset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[31:5]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[4:2]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[1:0]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[31:6]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[5:3]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[2:0]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r>
                        <a:rPr lang="en-US" baseline="0" dirty="0"/>
                        <a:t>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[31:6]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[5:2]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[1:0]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262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Mapped Cache Performance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609600" y="1524000"/>
            <a:ext cx="3810000" cy="4953000"/>
          </a:xfrm>
        </p:spPr>
        <p:txBody>
          <a:bodyPr/>
          <a:lstStyle/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# MIPS assembly code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	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0xC($0)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$t3, 0x8($0)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5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2438400" y="1497013"/>
          <a:ext cx="640080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94" name="VISIO" r:id="rId6" imgW="2871720" imgH="1499760" progId="Visio.Drawing.6">
                  <p:embed/>
                </p:oleObj>
              </mc:Choice>
              <mc:Fallback>
                <p:oleObj name="VISIO" r:id="rId6" imgW="2871720" imgH="1499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497013"/>
                        <a:ext cx="6400800" cy="334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029200" y="49530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Miss Rate = ?</a:t>
            </a:r>
          </a:p>
        </p:txBody>
      </p:sp>
    </p:spTree>
    <p:extLst>
      <p:ext uri="{BB962C8B-B14F-4D97-AF65-F5344CB8AC3E}">
        <p14:creationId xmlns:p14="http://schemas.microsoft.com/office/powerpoint/2010/main" val="2796589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Mapped Cache Performance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609600" y="1524000"/>
            <a:ext cx="3810000" cy="4953000"/>
          </a:xfrm>
        </p:spPr>
        <p:txBody>
          <a:bodyPr/>
          <a:lstStyle/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# MIPS assembly code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	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0xC($0)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$t3, 0x8($0)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5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2438400" y="1497013"/>
          <a:ext cx="640080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18" name="VISIO" r:id="rId7" imgW="2871720" imgH="1499760" progId="Visio.Drawing.6">
                  <p:embed/>
                </p:oleObj>
              </mc:Choice>
              <mc:Fallback>
                <p:oleObj name="VISIO" r:id="rId7" imgW="2871720" imgH="1499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497013"/>
                        <a:ext cx="6400800" cy="334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029200" y="49530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Miss Rate = 3/15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		      = 20%</a:t>
            </a:r>
          </a:p>
        </p:txBody>
      </p:sp>
      <p:sp>
        <p:nvSpPr>
          <p:cNvPr id="7" name="Rectangle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3000" y="586740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Compulsory Misses</a:t>
            </a:r>
          </a:p>
        </p:txBody>
      </p:sp>
    </p:spTree>
    <p:extLst>
      <p:ext uri="{BB962C8B-B14F-4D97-AF65-F5344CB8AC3E}">
        <p14:creationId xmlns:p14="http://schemas.microsoft.com/office/powerpoint/2010/main" val="309631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Direct Mapped Cache: Conflict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457200" y="1524000"/>
            <a:ext cx="4191000" cy="4953000"/>
          </a:xfrm>
        </p:spPr>
        <p:txBody>
          <a:bodyPr/>
          <a:lstStyle/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# MIPS assembly code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0x24($0)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5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2057400" y="1531938"/>
          <a:ext cx="6629400" cy="346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42" name="VISIO" r:id="rId6" imgW="2871720" imgH="1499760" progId="Visio.Drawing.6">
                  <p:embed/>
                </p:oleObj>
              </mc:Choice>
              <mc:Fallback>
                <p:oleObj name="VISIO" r:id="rId6" imgW="2871720" imgH="1499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531938"/>
                        <a:ext cx="6629400" cy="346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724400" y="49530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Miss Rate = ?</a:t>
            </a:r>
          </a:p>
        </p:txBody>
      </p:sp>
    </p:spTree>
    <p:extLst>
      <p:ext uri="{BB962C8B-B14F-4D97-AF65-F5344CB8AC3E}">
        <p14:creationId xmlns:p14="http://schemas.microsoft.com/office/powerpoint/2010/main" val="220332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Direct Mapped Cache: Conflict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457200" y="1524000"/>
            <a:ext cx="4191000" cy="4953000"/>
          </a:xfrm>
        </p:spPr>
        <p:txBody>
          <a:bodyPr/>
          <a:lstStyle/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# MIPS assembly code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0x24($0)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5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2057400" y="1531938"/>
          <a:ext cx="6629400" cy="346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66" name="VISIO" r:id="rId6" imgW="2871720" imgH="1499760" progId="Visio.Drawing.6">
                  <p:embed/>
                </p:oleObj>
              </mc:Choice>
              <mc:Fallback>
                <p:oleObj name="VISIO" r:id="rId6" imgW="2871720" imgH="1499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531938"/>
                        <a:ext cx="6629400" cy="346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724400" y="49530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Miss Rate = 10/10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		      = 100%</a:t>
            </a:r>
          </a:p>
        </p:txBody>
      </p:sp>
    </p:spTree>
    <p:extLst>
      <p:ext uri="{BB962C8B-B14F-4D97-AF65-F5344CB8AC3E}">
        <p14:creationId xmlns:p14="http://schemas.microsoft.com/office/powerpoint/2010/main" val="1204931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N-Way Set Associative Cache</a:t>
            </a:r>
          </a:p>
        </p:txBody>
      </p:sp>
      <p:graphicFrame>
        <p:nvGraphicFramePr>
          <p:cNvPr id="5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</p:nvPr>
        </p:nvGraphicFramePr>
        <p:xfrm>
          <a:off x="457200" y="1417637"/>
          <a:ext cx="7827101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90" name="VISIO" r:id="rId4" imgW="3700440" imgH="2487600" progId="Visio.Drawing.6">
                  <p:embed/>
                </p:oleObj>
              </mc:Choice>
              <mc:Fallback>
                <p:oleObj name="VISIO" r:id="rId4" imgW="3700440" imgH="2487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417637"/>
                        <a:ext cx="7827101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670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764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dirty="0">
                <a:cs typeface="Arial" charset="0"/>
              </a:rPr>
              <a:t>Computer performance depends on:</a:t>
            </a:r>
          </a:p>
          <a:p>
            <a:pPr lvl="1">
              <a:lnSpc>
                <a:spcPct val="90000"/>
              </a:lnSpc>
              <a:buFontTx/>
              <a:buChar char="–"/>
            </a:pPr>
            <a:r>
              <a:rPr lang="en-US" sz="2600" dirty="0">
                <a:cs typeface="Arial" charset="0"/>
              </a:rPr>
              <a:t>Processor performance</a:t>
            </a:r>
          </a:p>
          <a:p>
            <a:pPr lvl="1">
              <a:lnSpc>
                <a:spcPct val="90000"/>
              </a:lnSpc>
              <a:buFontTx/>
              <a:buChar char="–"/>
            </a:pPr>
            <a:r>
              <a:rPr lang="en-US" sz="2600" dirty="0">
                <a:cs typeface="Arial" charset="0"/>
              </a:rPr>
              <a:t>Memory system performance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chemeClr val="accent1"/>
                </a:solidFill>
                <a:cs typeface="Arial" charset="0"/>
              </a:rPr>
              <a:t>			    		</a:t>
            </a:r>
            <a:r>
              <a:rPr lang="en-US" b="1" dirty="0">
                <a:solidFill>
                  <a:srgbClr val="1D40EF"/>
                </a:solidFill>
                <a:cs typeface="Arial" charset="0"/>
              </a:rPr>
              <a:t>Memory Interface</a:t>
            </a:r>
          </a:p>
          <a:p>
            <a:endParaRPr lang="en-US" dirty="0"/>
          </a:p>
        </p:txBody>
      </p:sp>
      <p:graphicFrame>
        <p:nvGraphicFramePr>
          <p:cNvPr id="4" name="Object 13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22341906"/>
              </p:ext>
            </p:extLst>
          </p:nvPr>
        </p:nvGraphicFramePr>
        <p:xfrm>
          <a:off x="685800" y="3124200"/>
          <a:ext cx="7772400" cy="290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7" name="VISIO" r:id="rId4" imgW="2217960" imgH="829800" progId="Visio.Drawing.6">
                  <p:embed/>
                </p:oleObj>
              </mc:Choice>
              <mc:Fallback>
                <p:oleObj name="VISIO" r:id="rId4" imgW="2217960" imgH="8298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124200"/>
                        <a:ext cx="7772400" cy="2909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4683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N-Way Set Associative Performance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609600" y="1524000"/>
            <a:ext cx="4343400" cy="4953000"/>
          </a:xfrm>
        </p:spPr>
        <p:txBody>
          <a:bodyPr/>
          <a:lstStyle/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# MIPS assembly code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0x24($0)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5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1447800" y="4343400"/>
          <a:ext cx="6400800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14" name="VISIO" r:id="rId6" imgW="2571840" imgH="834840" progId="Visio.Drawing.6">
                  <p:embed/>
                </p:oleObj>
              </mc:Choice>
              <mc:Fallback>
                <p:oleObj name="VISIO" r:id="rId6" imgW="2571840" imgH="834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343400"/>
                        <a:ext cx="6400800" cy="207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648200" y="23622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Miss Rate = ?</a:t>
            </a:r>
          </a:p>
        </p:txBody>
      </p:sp>
    </p:spTree>
    <p:extLst>
      <p:ext uri="{BB962C8B-B14F-4D97-AF65-F5344CB8AC3E}">
        <p14:creationId xmlns:p14="http://schemas.microsoft.com/office/powerpoint/2010/main" val="897566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N-Way Set Associative Performance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609600" y="1524000"/>
            <a:ext cx="4343400" cy="4953000"/>
          </a:xfrm>
        </p:spPr>
        <p:txBody>
          <a:bodyPr/>
          <a:lstStyle/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# MIPS assembly code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0x24($0)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48200" y="23622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Miss Rate = 2/10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		      = 20%</a:t>
            </a:r>
          </a:p>
        </p:txBody>
      </p:sp>
      <p:sp>
        <p:nvSpPr>
          <p:cNvPr id="8" name="Rectangle 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648200" y="3352800"/>
            <a:ext cx="4114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Associativity reduces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conflict misses</a:t>
            </a:r>
          </a:p>
        </p:txBody>
      </p:sp>
      <p:graphicFrame>
        <p:nvGraphicFramePr>
          <p:cNvPr id="9" name="Object 7"/>
          <p:cNvGraphicFramePr>
            <a:graphicFrameLocks noGrp="1" noChangeAspect="1"/>
          </p:cNvGraphicFramePr>
          <p:nvPr>
            <p:ph sz="half" idx="4294967295"/>
            <p:custDataLst>
              <p:tags r:id="rId5"/>
            </p:custDataLst>
          </p:nvPr>
        </p:nvGraphicFramePr>
        <p:xfrm>
          <a:off x="1447800" y="4324350"/>
          <a:ext cx="6400800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38" name="VISIO" r:id="rId7" imgW="2571840" imgH="834840" progId="Visio.Drawing.6">
                  <p:embed/>
                </p:oleObj>
              </mc:Choice>
              <mc:Fallback>
                <p:oleObj name="VISIO" r:id="rId7" imgW="2571840" imgH="834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324350"/>
                        <a:ext cx="6400800" cy="207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7197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Fully Associative Cache</a:t>
            </a:r>
          </a:p>
        </p:txBody>
      </p:sp>
      <p:graphicFrame>
        <p:nvGraphicFramePr>
          <p:cNvPr id="4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</p:nvPr>
        </p:nvGraphicFramePr>
        <p:xfrm>
          <a:off x="381000" y="2904506"/>
          <a:ext cx="8458200" cy="494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62" name="VISIO" r:id="rId5" imgW="5155920" imgH="302040" progId="Visio.Drawing.6">
                  <p:embed/>
                </p:oleObj>
              </mc:Choice>
              <mc:Fallback>
                <p:oleObj name="VISIO" r:id="rId5" imgW="5155920" imgH="302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904506"/>
                        <a:ext cx="8458200" cy="494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438400" y="3886200"/>
            <a:ext cx="3657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Reduces conflict misses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Expensive to build</a:t>
            </a:r>
          </a:p>
        </p:txBody>
      </p:sp>
    </p:spTree>
    <p:extLst>
      <p:ext uri="{BB962C8B-B14F-4D97-AF65-F5344CB8AC3E}">
        <p14:creationId xmlns:p14="http://schemas.microsoft.com/office/powerpoint/2010/main" val="2624624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957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Mark hit (H) or miss (M) for each load instruction assuming a 2-way associative cache whose size is 8 words (32 bytes) and block size is one word (4 bytes)</a:t>
            </a:r>
          </a:p>
          <a:p>
            <a:endParaRPr lang="en-US" dirty="0"/>
          </a:p>
          <a:p>
            <a:pPr marL="80010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0x00 (00000000)</a:t>
            </a:r>
          </a:p>
          <a:p>
            <a:pPr marL="80010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0x01 (00000001)</a:t>
            </a:r>
          </a:p>
          <a:p>
            <a:pPr marL="80010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0x22 (00100010)</a:t>
            </a:r>
          </a:p>
          <a:p>
            <a:pPr marL="80010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0x2B (00101011)</a:t>
            </a:r>
          </a:p>
          <a:p>
            <a:pPr marL="80010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0x02 (00000010)</a:t>
            </a:r>
          </a:p>
          <a:p>
            <a:pPr marL="80010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0x29 (00101001)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474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957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Mark hit (H) or miss (M) for each load instruction assuming a 2-way associative cache whose size is 8 words (32 bytes) and block size is one word (4 bytes)</a:t>
            </a:r>
          </a:p>
          <a:p>
            <a:endParaRPr lang="en-US" dirty="0"/>
          </a:p>
          <a:p>
            <a:pPr marL="80010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0x00 (0000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00)		M</a:t>
            </a:r>
          </a:p>
          <a:p>
            <a:pPr marL="80010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0x01 (0000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01)		H</a:t>
            </a:r>
          </a:p>
          <a:p>
            <a:pPr marL="80010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0x22 (0010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10)		M</a:t>
            </a:r>
          </a:p>
          <a:p>
            <a:pPr marL="80010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0x2B (0010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11)		M</a:t>
            </a:r>
          </a:p>
          <a:p>
            <a:pPr marL="80010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0x02 (0000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10)		H</a:t>
            </a:r>
          </a:p>
          <a:p>
            <a:pPr marL="80010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0x29 (0010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01)		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08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following 2-way associative cache configurations, which parts of the address bits are for tag, index and offset?</a:t>
            </a:r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62000" y="3581400"/>
          <a:ext cx="76962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92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Block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Offset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r>
                        <a:rPr lang="en-US" baseline="0" dirty="0"/>
                        <a:t>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8952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following 2-way associative cache configurations, which parts of the address bits are for tag, index and offset?</a:t>
            </a:r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62000" y="3581400"/>
          <a:ext cx="76962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92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Block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Offset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[31:4]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[3:2]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[1:0]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[31:5]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[4:3]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[2:0]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r>
                        <a:rPr lang="en-US" baseline="0" dirty="0"/>
                        <a:t>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[31:5]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[4:2]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[1:0]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013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 Locality?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001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Increase block size:</a:t>
            </a:r>
          </a:p>
          <a:p>
            <a:pPr lvl="1"/>
            <a:r>
              <a:rPr lang="en-US" sz="2600" dirty="0"/>
              <a:t>Block size, </a:t>
            </a:r>
            <a:r>
              <a:rPr lang="en-US" sz="2600" b="1" i="1" dirty="0"/>
              <a:t>b</a:t>
            </a:r>
            <a:r>
              <a:rPr lang="en-US" sz="2600" b="1" dirty="0"/>
              <a:t> = 4</a:t>
            </a:r>
            <a:r>
              <a:rPr lang="en-US" sz="2600" dirty="0"/>
              <a:t> </a:t>
            </a:r>
            <a:r>
              <a:rPr lang="en-US" sz="2600" b="1" dirty="0"/>
              <a:t>words</a:t>
            </a:r>
          </a:p>
          <a:p>
            <a:pPr lvl="1"/>
            <a:r>
              <a:rPr lang="en-US" sz="2600" i="1" dirty="0"/>
              <a:t>C</a:t>
            </a:r>
            <a:r>
              <a:rPr lang="en-US" sz="2600" dirty="0"/>
              <a:t> = 8 words</a:t>
            </a:r>
          </a:p>
          <a:p>
            <a:pPr lvl="1"/>
            <a:r>
              <a:rPr lang="en-US" sz="2600" dirty="0"/>
              <a:t>Direct mapped (1 block per set)</a:t>
            </a:r>
          </a:p>
          <a:p>
            <a:pPr lvl="1"/>
            <a:r>
              <a:rPr lang="en-US" sz="2600" dirty="0"/>
              <a:t>Number of blocks, </a:t>
            </a:r>
            <a:r>
              <a:rPr lang="en-US" sz="2600" b="1" i="1" dirty="0"/>
              <a:t>B</a:t>
            </a:r>
            <a:r>
              <a:rPr lang="en-US" sz="2600" b="1" dirty="0"/>
              <a:t> = 2</a:t>
            </a:r>
            <a:r>
              <a:rPr lang="en-US" sz="2600" dirty="0"/>
              <a:t> (</a:t>
            </a:r>
            <a:r>
              <a:rPr lang="en-US" sz="2600" i="1" dirty="0"/>
              <a:t>C</a:t>
            </a:r>
            <a:r>
              <a:rPr lang="en-US" sz="2600" dirty="0"/>
              <a:t>/</a:t>
            </a:r>
            <a:r>
              <a:rPr lang="en-US" sz="2600" i="1" dirty="0"/>
              <a:t>b</a:t>
            </a:r>
            <a:r>
              <a:rPr lang="en-US" sz="2600" dirty="0"/>
              <a:t> = 8/4 = 2)</a:t>
            </a:r>
          </a:p>
          <a:p>
            <a:endParaRPr lang="en-US" dirty="0"/>
          </a:p>
        </p:txBody>
      </p:sp>
      <p:graphicFrame>
        <p:nvGraphicFramePr>
          <p:cNvPr id="4" name="Object 1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838200" y="3276600"/>
          <a:ext cx="75438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86" name="VISIO" r:id="rId4" imgW="4500720" imgH="1908720" progId="Visio.Drawing.6">
                  <p:embed/>
                </p:oleObj>
              </mc:Choice>
              <mc:Fallback>
                <p:oleObj name="VISIO" r:id="rId4" imgW="4500720" imgH="1908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276600"/>
                        <a:ext cx="75438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5799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Cache with Larger Block Size</a:t>
            </a:r>
          </a:p>
        </p:txBody>
      </p:sp>
      <p:graphicFrame>
        <p:nvGraphicFramePr>
          <p:cNvPr id="4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</p:nvPr>
        </p:nvGraphicFramePr>
        <p:xfrm>
          <a:off x="838200" y="3124200"/>
          <a:ext cx="75438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0" name="VISIO" r:id="rId5" imgW="4500720" imgH="1908720" progId="Visio.Drawing.6">
                  <p:embed/>
                </p:oleObj>
              </mc:Choice>
              <mc:Fallback>
                <p:oleObj name="VISIO" r:id="rId5" imgW="4500720" imgH="1908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124200"/>
                        <a:ext cx="75438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5" descr="CacheBlockSize"/>
          <p:cNvPicPr>
            <a:picLocks noGrp="1" noChangeAspect="1" noChangeArrowheads="1"/>
          </p:cNvPicPr>
          <p:nvPr>
            <p:ph sz="half" idx="4294967295"/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533525"/>
            <a:ext cx="5105400" cy="1590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066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Mapped Cache Performance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878477" y="1600200"/>
            <a:ext cx="3810000" cy="5181600"/>
          </a:xfrm>
        </p:spPr>
        <p:txBody>
          <a:bodyPr/>
          <a:lstStyle/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	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0xC($0)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$t3, 0x8($0)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876800" y="19050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Miss Rate = ?</a:t>
            </a:r>
          </a:p>
        </p:txBody>
      </p:sp>
    </p:spTree>
    <p:extLst>
      <p:ext uri="{BB962C8B-B14F-4D97-AF65-F5344CB8AC3E}">
        <p14:creationId xmlns:p14="http://schemas.microsoft.com/office/powerpoint/2010/main" val="3807508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Processor-Memory Gap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3912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cs typeface="Arial" charset="0"/>
              </a:rPr>
              <a:t>In prior chapters, assumed access memory in 1 clock cycle – but hasn’t been true since the 1980’s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24113"/>
            <a:ext cx="7422286" cy="397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3767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Mapped Cache Performance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878477" y="1600200"/>
            <a:ext cx="3810000" cy="5181600"/>
          </a:xfrm>
        </p:spPr>
        <p:txBody>
          <a:bodyPr/>
          <a:lstStyle/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	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0xC($0)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$t3, 0x8($0)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1865267" y="4038600"/>
          <a:ext cx="5646420" cy="2365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34" name="VISIO" r:id="rId7" imgW="4557600" imgH="1908720" progId="Visio.Drawing.6">
                  <p:embed/>
                </p:oleObj>
              </mc:Choice>
              <mc:Fallback>
                <p:oleObj name="VISIO" r:id="rId7" imgW="4557600" imgH="1908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5267" y="4038600"/>
                        <a:ext cx="5646420" cy="2365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828903" y="18669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Miss Rate = 1/15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		      = 6.67%</a:t>
            </a:r>
          </a:p>
        </p:txBody>
      </p:sp>
      <p:sp>
        <p:nvSpPr>
          <p:cNvPr id="8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800600" y="2971800"/>
            <a:ext cx="3886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Larger blocks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reduce compulsory misses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through spatial locality</a:t>
            </a:r>
          </a:p>
        </p:txBody>
      </p:sp>
    </p:spTree>
    <p:extLst>
      <p:ext uri="{BB962C8B-B14F-4D97-AF65-F5344CB8AC3E}">
        <p14:creationId xmlns:p14="http://schemas.microsoft.com/office/powerpoint/2010/main" val="3383239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Cache Organization 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81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Capacity: </a:t>
            </a:r>
            <a:r>
              <a:rPr lang="en-US" i="1" dirty="0"/>
              <a:t>C </a:t>
            </a:r>
          </a:p>
          <a:p>
            <a:r>
              <a:rPr lang="en-US" dirty="0"/>
              <a:t>Block size: </a:t>
            </a:r>
            <a:r>
              <a:rPr lang="en-US" i="1" dirty="0"/>
              <a:t>b</a:t>
            </a:r>
            <a:endParaRPr lang="en-US" dirty="0"/>
          </a:p>
          <a:p>
            <a:r>
              <a:rPr lang="en-US" dirty="0"/>
              <a:t>Number of blocks in cache: </a:t>
            </a:r>
            <a:r>
              <a:rPr lang="en-US" i="1" dirty="0"/>
              <a:t>B</a:t>
            </a:r>
            <a:r>
              <a:rPr lang="en-US" dirty="0"/>
              <a:t> = </a:t>
            </a:r>
            <a:r>
              <a:rPr lang="en-US" i="1" dirty="0"/>
              <a:t>C</a:t>
            </a:r>
            <a:r>
              <a:rPr lang="en-US" dirty="0"/>
              <a:t>/</a:t>
            </a:r>
            <a:r>
              <a:rPr lang="en-US" i="1" dirty="0"/>
              <a:t>b</a:t>
            </a:r>
          </a:p>
          <a:p>
            <a:r>
              <a:rPr lang="en-US" dirty="0"/>
              <a:t>Number of blocks in a set: </a:t>
            </a:r>
            <a:r>
              <a:rPr lang="en-US" i="1" dirty="0"/>
              <a:t>N</a:t>
            </a:r>
          </a:p>
          <a:p>
            <a:r>
              <a:rPr lang="en-US" dirty="0"/>
              <a:t>Number of sets: </a:t>
            </a:r>
            <a:r>
              <a:rPr lang="en-US" i="1" dirty="0"/>
              <a:t>S</a:t>
            </a:r>
            <a:r>
              <a:rPr lang="en-US" dirty="0"/>
              <a:t> = </a:t>
            </a:r>
            <a:r>
              <a:rPr lang="en-US" i="1" dirty="0"/>
              <a:t>B</a:t>
            </a:r>
            <a:r>
              <a:rPr lang="en-US" dirty="0"/>
              <a:t>/</a:t>
            </a:r>
            <a:r>
              <a:rPr lang="en-US" i="1" dirty="0"/>
              <a:t>N</a:t>
            </a:r>
          </a:p>
          <a:p>
            <a:endParaRPr lang="en-US" dirty="0"/>
          </a:p>
        </p:txBody>
      </p:sp>
      <p:graphicFrame>
        <p:nvGraphicFramePr>
          <p:cNvPr id="4" name="Group 47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685800" y="3634740"/>
          <a:ext cx="7924800" cy="2537460"/>
        </p:xfrm>
        <a:graphic>
          <a:graphicData uri="http://schemas.openxmlformats.org/drawingml/2006/table">
            <a:tbl>
              <a:tblPr/>
              <a:tblGrid>
                <a:gridCol w="3124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14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Organization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Number of Ways (</a:t>
                      </a: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Number of Sets (</a:t>
                      </a: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 = B/N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Direct Mapped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N-Way Set Associative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 &lt; 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 &lt; 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 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/ 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Fully Associative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9949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Capacity Misses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Cache is too small to hold all data of interest at once</a:t>
            </a:r>
          </a:p>
          <a:p>
            <a:pPr>
              <a:lnSpc>
                <a:spcPct val="80000"/>
              </a:lnSpc>
            </a:pPr>
            <a:r>
              <a:rPr lang="en-US" dirty="0"/>
              <a:t>If cache full: program accesses data X &amp; evicts data Y</a:t>
            </a:r>
          </a:p>
          <a:p>
            <a:pPr>
              <a:lnSpc>
                <a:spcPct val="80000"/>
              </a:lnSpc>
            </a:pPr>
            <a:r>
              <a:rPr lang="en-US" b="1" i="1" dirty="0">
                <a:solidFill>
                  <a:schemeClr val="accent1"/>
                </a:solidFill>
              </a:rPr>
              <a:t>Capacity miss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when access Y again</a:t>
            </a:r>
          </a:p>
          <a:p>
            <a:pPr>
              <a:lnSpc>
                <a:spcPct val="80000"/>
              </a:lnSpc>
            </a:pPr>
            <a:r>
              <a:rPr lang="en-US" dirty="0"/>
              <a:t>How to choose Y to minimize chance of needing it again? 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chemeClr val="accent1"/>
                </a:solidFill>
              </a:rPr>
              <a:t>Least recently used (LRU) replacement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/>
              <a:t>the least recently used block in a set evicted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027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Misses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Compulsory: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first time data accessed</a:t>
            </a:r>
          </a:p>
          <a:p>
            <a:r>
              <a:rPr lang="en-US" b="1" dirty="0">
                <a:solidFill>
                  <a:schemeClr val="accent1"/>
                </a:solidFill>
              </a:rPr>
              <a:t>Capacity:</a:t>
            </a:r>
            <a:r>
              <a:rPr lang="en-US" dirty="0"/>
              <a:t> cache too small to hold all data of interest</a:t>
            </a:r>
          </a:p>
          <a:p>
            <a:r>
              <a:rPr lang="en-US" b="1" dirty="0">
                <a:solidFill>
                  <a:schemeClr val="accent1"/>
                </a:solidFill>
              </a:rPr>
              <a:t>Conflict:</a:t>
            </a:r>
            <a:r>
              <a:rPr lang="en-US" dirty="0"/>
              <a:t> data of interest maps to same location in cache</a:t>
            </a:r>
          </a:p>
          <a:p>
            <a:endParaRPr lang="en-US" dirty="0"/>
          </a:p>
          <a:p>
            <a:pPr marL="0">
              <a:buFontTx/>
              <a:buNone/>
            </a:pPr>
            <a:r>
              <a:rPr lang="en-US" sz="2600" b="1" dirty="0">
                <a:solidFill>
                  <a:schemeClr val="accent1"/>
                </a:solidFill>
              </a:rPr>
              <a:t>Miss penalty:</a:t>
            </a:r>
            <a:r>
              <a:rPr lang="en-US" sz="2600" dirty="0">
                <a:solidFill>
                  <a:schemeClr val="accent1"/>
                </a:solidFill>
              </a:rPr>
              <a:t> </a:t>
            </a:r>
            <a:r>
              <a:rPr lang="en-US" sz="2600" dirty="0"/>
              <a:t>time it takes to retrieve a block from lower level of hierarchy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986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LRU Replacement</a:t>
            </a:r>
          </a:p>
        </p:txBody>
      </p:sp>
      <p:graphicFrame>
        <p:nvGraphicFramePr>
          <p:cNvPr id="4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</p:nvPr>
        </p:nvGraphicFramePr>
        <p:xfrm>
          <a:off x="2438400" y="2170112"/>
          <a:ext cx="6400800" cy="400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58" name="VISIO" r:id="rId5" imgW="3209040" imgH="2005920" progId="Visio.Drawing.6">
                  <p:embed/>
                </p:oleObj>
              </mc:Choice>
              <mc:Fallback>
                <p:oleObj name="VISIO" r:id="rId5" imgW="3209040" imgH="2005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170112"/>
                        <a:ext cx="6400800" cy="400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524000"/>
            <a:ext cx="4572000" cy="137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</a:rPr>
              <a:t># MIPS assembly</a:t>
            </a:r>
          </a:p>
          <a:p>
            <a:endParaRPr lang="en-US" sz="1600" dirty="0">
              <a:latin typeface="Courier New" pitchFamily="49" charset="0"/>
            </a:endParaRP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$t0, 0x04($0)</a:t>
            </a: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$t1, 0x24($0)</a:t>
            </a: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$t2, 0x54($0)</a:t>
            </a:r>
          </a:p>
        </p:txBody>
      </p:sp>
    </p:spTree>
    <p:extLst>
      <p:ext uri="{BB962C8B-B14F-4D97-AF65-F5344CB8AC3E}">
        <p14:creationId xmlns:p14="http://schemas.microsoft.com/office/powerpoint/2010/main" val="27915103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Cache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What data is held in the cache?</a:t>
            </a:r>
          </a:p>
          <a:p>
            <a:pPr lvl="1"/>
            <a:r>
              <a:rPr lang="en-US" sz="2600" dirty="0"/>
              <a:t>Recently used data (temporal locality)</a:t>
            </a:r>
          </a:p>
          <a:p>
            <a:pPr lvl="1"/>
            <a:r>
              <a:rPr lang="en-US" sz="2600" dirty="0"/>
              <a:t>Nearby data (spatial locality)</a:t>
            </a:r>
          </a:p>
          <a:p>
            <a:r>
              <a:rPr lang="en-US" sz="3000" b="1" dirty="0">
                <a:solidFill>
                  <a:schemeClr val="accent1"/>
                </a:solidFill>
              </a:rPr>
              <a:t>How is data found?</a:t>
            </a:r>
          </a:p>
          <a:p>
            <a:pPr lvl="1"/>
            <a:r>
              <a:rPr lang="en-US" sz="2600" dirty="0"/>
              <a:t>Set is determined by address of data</a:t>
            </a:r>
          </a:p>
          <a:p>
            <a:pPr lvl="1"/>
            <a:r>
              <a:rPr lang="en-US" sz="2600" dirty="0"/>
              <a:t>Word within block also determined by address</a:t>
            </a:r>
          </a:p>
          <a:p>
            <a:pPr lvl="1"/>
            <a:r>
              <a:rPr lang="en-US" sz="2600" dirty="0"/>
              <a:t>In associative caches, data could be in one of several ways</a:t>
            </a:r>
          </a:p>
          <a:p>
            <a:r>
              <a:rPr lang="en-US" sz="3000" b="1" dirty="0">
                <a:solidFill>
                  <a:schemeClr val="accent1"/>
                </a:solidFill>
              </a:rPr>
              <a:t>What data is replaced?</a:t>
            </a:r>
          </a:p>
          <a:p>
            <a:pPr lvl="1"/>
            <a:r>
              <a:rPr lang="en-US" sz="2600" dirty="0"/>
              <a:t>Least-recently used way in the 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098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 Rate Trends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274762"/>
            <a:ext cx="6324600" cy="5049838"/>
          </a:xfrm>
          <a:prstGeom prst="rect">
            <a:avLst/>
          </a:prstGeom>
          <a:noFill/>
          <a:ln/>
        </p:spPr>
      </p:pic>
      <p:sp>
        <p:nvSpPr>
          <p:cNvPr id="5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3200" y="1219200"/>
            <a:ext cx="6324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Bigger caches reduce  capacity misses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Greater associativity reduces conflict misses</a:t>
            </a:r>
          </a:p>
        </p:txBody>
      </p:sp>
    </p:spTree>
    <p:extLst>
      <p:ext uri="{BB962C8B-B14F-4D97-AF65-F5344CB8AC3E}">
        <p14:creationId xmlns:p14="http://schemas.microsoft.com/office/powerpoint/2010/main" val="4251891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 Rate Trends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447800"/>
            <a:ext cx="7010400" cy="4116388"/>
          </a:xfrm>
          <a:prstGeom prst="rect">
            <a:avLst/>
          </a:prstGeom>
          <a:noFill/>
          <a:ln/>
        </p:spPr>
      </p:pic>
      <p:sp>
        <p:nvSpPr>
          <p:cNvPr id="5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0" y="5562600"/>
            <a:ext cx="6172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Bigger blocks reduce compulsory misses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Bigger blocks increase conflict misses</a:t>
            </a:r>
          </a:p>
        </p:txBody>
      </p:sp>
    </p:spTree>
    <p:extLst>
      <p:ext uri="{BB962C8B-B14F-4D97-AF65-F5344CB8AC3E}">
        <p14:creationId xmlns:p14="http://schemas.microsoft.com/office/powerpoint/2010/main" val="41862516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Multilevel Caches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Larger caches have lower miss rates, longer access times</a:t>
            </a:r>
          </a:p>
          <a:p>
            <a:r>
              <a:rPr lang="en-US" dirty="0"/>
              <a:t>Expand memory hierarchy to multiple levels of caches</a:t>
            </a:r>
          </a:p>
          <a:p>
            <a:r>
              <a:rPr lang="en-US" dirty="0"/>
              <a:t>Level 1: small and fast (e.g. 16 KB, 1 cycle)</a:t>
            </a:r>
          </a:p>
          <a:p>
            <a:r>
              <a:rPr lang="en-US" dirty="0"/>
              <a:t>Level 2: larger and slower (e.g. 256 KB, 2-6 cycles)</a:t>
            </a:r>
          </a:p>
          <a:p>
            <a:r>
              <a:rPr lang="en-US" dirty="0"/>
              <a:t>Most modern PCs have L1, L2, and L3 cache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0981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Intel Pentium III Die</a:t>
            </a:r>
          </a:p>
        </p:txBody>
      </p:sp>
      <p:graphicFrame>
        <p:nvGraphicFramePr>
          <p:cNvPr id="4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</p:nvPr>
        </p:nvGraphicFramePr>
        <p:xfrm>
          <a:off x="2057400" y="1758052"/>
          <a:ext cx="4953000" cy="4337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82" name="VISIO" r:id="rId4" imgW="4143146" imgH="3628949" progId="Visio.Drawing.6">
                  <p:embed/>
                </p:oleObj>
              </mc:Choice>
              <mc:Fallback>
                <p:oleObj name="VISIO" r:id="rId4" imgW="4143146" imgH="3628949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758052"/>
                        <a:ext cx="4953000" cy="43379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136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System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dirty="0">
                <a:cs typeface="Arial" charset="0"/>
              </a:rPr>
              <a:t>Make memory system appear as fast as processor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dirty="0">
                <a:cs typeface="Arial" charset="0"/>
              </a:rPr>
              <a:t>Use hierarchy of memories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dirty="0">
                <a:cs typeface="Arial" charset="0"/>
              </a:rPr>
              <a:t>Ideal memory:</a:t>
            </a:r>
          </a:p>
          <a:p>
            <a:pPr lvl="1">
              <a:lnSpc>
                <a:spcPct val="90000"/>
              </a:lnSpc>
              <a:buFontTx/>
              <a:buChar char="–"/>
            </a:pPr>
            <a:r>
              <a:rPr lang="en-US" sz="2600" dirty="0">
                <a:cs typeface="Arial" charset="0"/>
              </a:rPr>
              <a:t>Fast</a:t>
            </a:r>
          </a:p>
          <a:p>
            <a:pPr lvl="1">
              <a:lnSpc>
                <a:spcPct val="90000"/>
              </a:lnSpc>
              <a:buFontTx/>
              <a:buChar char="–"/>
            </a:pPr>
            <a:r>
              <a:rPr lang="en-US" sz="2600" dirty="0">
                <a:cs typeface="Arial" charset="0"/>
              </a:rPr>
              <a:t>Cheap (inexpensive)</a:t>
            </a:r>
          </a:p>
          <a:p>
            <a:pPr lvl="1">
              <a:lnSpc>
                <a:spcPct val="90000"/>
              </a:lnSpc>
              <a:buFontTx/>
              <a:buChar char="–"/>
            </a:pPr>
            <a:r>
              <a:rPr lang="en-US" sz="2600" dirty="0">
                <a:cs typeface="Arial" charset="0"/>
              </a:rPr>
              <a:t>Large (capacity)</a:t>
            </a:r>
          </a:p>
          <a:p>
            <a:pPr>
              <a:lnSpc>
                <a:spcPct val="90000"/>
              </a:lnSpc>
              <a:buFontTx/>
              <a:buChar char="•"/>
            </a:pPr>
            <a:endParaRPr lang="en-US" dirty="0">
              <a:solidFill>
                <a:schemeClr val="accent1"/>
              </a:solidFill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accent1"/>
                </a:solidFill>
                <a:cs typeface="Arial" charset="0"/>
              </a:rPr>
              <a:t> But can only choose two!</a:t>
            </a:r>
            <a:endParaRPr lang="en-US" dirty="0">
              <a:solidFill>
                <a:schemeClr val="accent1"/>
              </a:solidFill>
              <a:cs typeface="Arial" charset="0"/>
            </a:endParaRPr>
          </a:p>
          <a:p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500" y="2209800"/>
            <a:ext cx="26087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37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Gives the illusion of bigger memory</a:t>
            </a:r>
          </a:p>
          <a:p>
            <a:r>
              <a:rPr lang="en-US" dirty="0"/>
              <a:t>Main memory (DRAM) acts as cache for hard disk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5992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Hierarchy</a:t>
            </a:r>
          </a:p>
        </p:txBody>
      </p:sp>
      <p:sp>
        <p:nvSpPr>
          <p:cNvPr id="4" name="Rectangle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0200" y="4953000"/>
            <a:ext cx="6400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Physical Memory:</a:t>
            </a:r>
            <a:r>
              <a:rPr lang="en-US" sz="24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DRAM (Main Memory)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Virtual Memory:</a:t>
            </a:r>
            <a:r>
              <a:rPr lang="en-US" sz="24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Hard drive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Slow, Large, Cheap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533400" y="1752600"/>
          <a:ext cx="7853363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06" name="VISIO" r:id="rId4" imgW="4752720" imgH="1752120" progId="Visio.Drawing.6">
                  <p:embed/>
                </p:oleObj>
              </mc:Choice>
              <mc:Fallback>
                <p:oleObj name="VISIO" r:id="rId4" imgW="4752720" imgH="17521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752600"/>
                        <a:ext cx="7853363" cy="289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6651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 Disk</a:t>
            </a:r>
          </a:p>
        </p:txBody>
      </p:sp>
      <p:graphicFrame>
        <p:nvGraphicFramePr>
          <p:cNvPr id="4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</p:nvPr>
        </p:nvGraphicFramePr>
        <p:xfrm>
          <a:off x="1295400" y="1454331"/>
          <a:ext cx="6523038" cy="445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0" name="VISIO" r:id="rId5" imgW="6543720" imgH="4466520" progId="Visio.Drawing.6">
                  <p:embed/>
                </p:oleObj>
              </mc:Choice>
              <mc:Fallback>
                <p:oleObj name="VISIO" r:id="rId5" imgW="6543720" imgH="4466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454331"/>
                        <a:ext cx="6523038" cy="445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52600" y="5978207"/>
            <a:ext cx="5562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	Takes milliseconds to </a:t>
            </a:r>
            <a:r>
              <a:rPr lang="en-US" b="1" i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seek</a:t>
            </a:r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 correct location on disk</a:t>
            </a:r>
          </a:p>
        </p:txBody>
      </p:sp>
    </p:spTree>
    <p:extLst>
      <p:ext uri="{BB962C8B-B14F-4D97-AF65-F5344CB8AC3E}">
        <p14:creationId xmlns:p14="http://schemas.microsoft.com/office/powerpoint/2010/main" val="35443234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b="1" dirty="0"/>
              <a:t>Virtual addresses</a:t>
            </a:r>
          </a:p>
          <a:p>
            <a:pPr lvl="1"/>
            <a:r>
              <a:rPr lang="en-US" sz="2200" dirty="0"/>
              <a:t>Programs use virtual addresses</a:t>
            </a:r>
          </a:p>
          <a:p>
            <a:pPr lvl="1"/>
            <a:r>
              <a:rPr lang="en-US" sz="2200" dirty="0"/>
              <a:t>Entire virtual address space stored on a hard drive</a:t>
            </a:r>
          </a:p>
          <a:p>
            <a:pPr lvl="1"/>
            <a:r>
              <a:rPr lang="en-US" sz="2200" dirty="0"/>
              <a:t>Subset of virtual address data in DRAM</a:t>
            </a:r>
          </a:p>
          <a:p>
            <a:pPr lvl="1"/>
            <a:r>
              <a:rPr lang="en-US" sz="2200" dirty="0"/>
              <a:t>CPU translates virtual addresses into </a:t>
            </a:r>
            <a:r>
              <a:rPr lang="en-US" sz="2200" b="1" i="1" dirty="0"/>
              <a:t>physical addresses </a:t>
            </a:r>
            <a:r>
              <a:rPr lang="en-US" sz="2200" dirty="0"/>
              <a:t>(DRAM addresses)</a:t>
            </a:r>
          </a:p>
          <a:p>
            <a:pPr lvl="1"/>
            <a:r>
              <a:rPr lang="en-US" sz="2200" dirty="0"/>
              <a:t>Data not in DRAM fetched from hard drive</a:t>
            </a:r>
          </a:p>
          <a:p>
            <a:r>
              <a:rPr lang="en-US" sz="2800" b="1" dirty="0"/>
              <a:t>Memory Protection</a:t>
            </a:r>
          </a:p>
          <a:p>
            <a:pPr lvl="1"/>
            <a:r>
              <a:rPr lang="en-US" sz="2200" dirty="0"/>
              <a:t>Each program has own virtual to physical mapping</a:t>
            </a:r>
          </a:p>
          <a:p>
            <a:pPr lvl="1"/>
            <a:r>
              <a:rPr lang="en-US" sz="2200" dirty="0"/>
              <a:t>Two programs can use same virtual address for different data</a:t>
            </a:r>
          </a:p>
          <a:p>
            <a:pPr lvl="1"/>
            <a:r>
              <a:rPr lang="en-US" sz="2200" dirty="0"/>
              <a:t>Programs don’t need to be aware others are running</a:t>
            </a:r>
          </a:p>
          <a:p>
            <a:pPr lvl="1"/>
            <a:r>
              <a:rPr lang="en-US" sz="2200" dirty="0"/>
              <a:t>One program (or virus) can’t corrupt memory used by another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17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Cache/Virtual Memory Analogues</a:t>
            </a:r>
          </a:p>
        </p:txBody>
      </p:sp>
      <p:graphicFrame>
        <p:nvGraphicFramePr>
          <p:cNvPr id="4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</p:nvPr>
        </p:nvGraphicFramePr>
        <p:xfrm>
          <a:off x="1251857" y="1676400"/>
          <a:ext cx="6400800" cy="3429000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Cache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Virtual Memory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Block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Page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Block Size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Page Size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Block Offset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Page Offset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Miss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Page Fault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Tag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Virtual Page Number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2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5410200"/>
            <a:ext cx="8077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b="1" dirty="0">
                <a:latin typeface="Times New Roman" pitchFamily="18" charset="0"/>
                <a:cs typeface="Arial" charset="0"/>
              </a:rPr>
              <a:t>Physical memory acts as cache for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1787200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 Memory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Page size:</a:t>
            </a:r>
            <a:r>
              <a:rPr lang="en-US" dirty="0"/>
              <a:t> amount of memory transferred from hard disk to DRAM at once</a:t>
            </a:r>
          </a:p>
          <a:p>
            <a:r>
              <a:rPr lang="en-US" b="1" dirty="0"/>
              <a:t>Address translation:</a:t>
            </a:r>
            <a:r>
              <a:rPr lang="en-US" dirty="0"/>
              <a:t> determining physical address from virtual address</a:t>
            </a:r>
          </a:p>
          <a:p>
            <a:r>
              <a:rPr lang="en-US" b="1" dirty="0"/>
              <a:t>Page table:</a:t>
            </a:r>
            <a:r>
              <a:rPr lang="en-US" dirty="0"/>
              <a:t> lookup table used to translate virtual addresses to physical addresses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2583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 &amp; Physical Addresses</a:t>
            </a:r>
          </a:p>
        </p:txBody>
      </p:sp>
      <p:pic>
        <p:nvPicPr>
          <p:cNvPr id="4" name="Picture 6" descr="Fig8_20"/>
          <p:cNvPicPr>
            <a:picLocks noGrp="1" noChangeAspect="1" noChangeArrowheads="1"/>
          </p:cNvPicPr>
          <p:nvPr>
            <p:ph idx="4294967295"/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752600"/>
            <a:ext cx="7772400" cy="3395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5317263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Most accesses hit in physical memory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But programs have the large capacity of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5489537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 Memory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System:</a:t>
            </a:r>
          </a:p>
          <a:p>
            <a:pPr lvl="1"/>
            <a:r>
              <a:rPr lang="en-US" dirty="0"/>
              <a:t>Virtual memory size: 2 GB = 2</a:t>
            </a:r>
            <a:r>
              <a:rPr lang="en-US" baseline="30000" dirty="0"/>
              <a:t>31</a:t>
            </a:r>
            <a:r>
              <a:rPr lang="en-US" dirty="0"/>
              <a:t> bytes</a:t>
            </a:r>
          </a:p>
          <a:p>
            <a:pPr lvl="1"/>
            <a:r>
              <a:rPr lang="en-US" dirty="0"/>
              <a:t>Physical memory size: 128 MB = 2</a:t>
            </a:r>
            <a:r>
              <a:rPr lang="en-US" baseline="30000" dirty="0"/>
              <a:t>27</a:t>
            </a:r>
            <a:r>
              <a:rPr lang="en-US" dirty="0"/>
              <a:t> bytes</a:t>
            </a:r>
          </a:p>
          <a:p>
            <a:pPr lvl="1"/>
            <a:r>
              <a:rPr lang="en-US" dirty="0"/>
              <a:t>Page size: 4 KB = 2</a:t>
            </a:r>
            <a:r>
              <a:rPr lang="en-US" baseline="30000" dirty="0"/>
              <a:t>12</a:t>
            </a:r>
            <a:r>
              <a:rPr lang="en-US" dirty="0"/>
              <a:t> bytes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8285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 Memory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System:</a:t>
            </a:r>
          </a:p>
          <a:p>
            <a:pPr lvl="1"/>
            <a:r>
              <a:rPr lang="en-US" sz="2400" dirty="0"/>
              <a:t>Virtual memory size: 2 GB = 2</a:t>
            </a:r>
            <a:r>
              <a:rPr lang="en-US" sz="2400" b="1" baseline="30000" dirty="0">
                <a:solidFill>
                  <a:schemeClr val="accent1"/>
                </a:solidFill>
              </a:rPr>
              <a:t>31</a:t>
            </a:r>
            <a:r>
              <a:rPr lang="en-US" sz="2400" dirty="0"/>
              <a:t> bytes</a:t>
            </a:r>
          </a:p>
          <a:p>
            <a:pPr lvl="1"/>
            <a:r>
              <a:rPr lang="en-US" sz="2400" dirty="0"/>
              <a:t>Physical memory size: 128 MB = 2</a:t>
            </a:r>
            <a:r>
              <a:rPr lang="en-US" sz="2400" b="1" baseline="30000" dirty="0">
                <a:solidFill>
                  <a:schemeClr val="accent1"/>
                </a:solidFill>
              </a:rPr>
              <a:t>27</a:t>
            </a:r>
            <a:r>
              <a:rPr lang="en-US" sz="2400" dirty="0"/>
              <a:t> bytes</a:t>
            </a:r>
          </a:p>
          <a:p>
            <a:pPr lvl="1"/>
            <a:r>
              <a:rPr lang="en-US" sz="2400" dirty="0"/>
              <a:t>Page size: 4 KB = 2</a:t>
            </a:r>
            <a:r>
              <a:rPr lang="en-US" sz="2400" b="1" baseline="30000" dirty="0">
                <a:solidFill>
                  <a:schemeClr val="accent1"/>
                </a:solidFill>
              </a:rPr>
              <a:t>12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bytes</a:t>
            </a:r>
          </a:p>
          <a:p>
            <a:r>
              <a:rPr lang="en-US" sz="3000" b="1" dirty="0">
                <a:solidFill>
                  <a:schemeClr val="accent1"/>
                </a:solidFill>
              </a:rPr>
              <a:t>Organization:</a:t>
            </a:r>
          </a:p>
          <a:p>
            <a:pPr lvl="1"/>
            <a:r>
              <a:rPr lang="en-US" sz="2400" dirty="0"/>
              <a:t>Virtual address: </a:t>
            </a:r>
            <a:r>
              <a:rPr lang="en-US" sz="2400" b="1" dirty="0">
                <a:solidFill>
                  <a:schemeClr val="accent1"/>
                </a:solidFill>
              </a:rPr>
              <a:t>31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bits</a:t>
            </a:r>
          </a:p>
          <a:p>
            <a:pPr lvl="1"/>
            <a:r>
              <a:rPr lang="en-US" sz="2400" dirty="0"/>
              <a:t>Physical address: </a:t>
            </a:r>
            <a:r>
              <a:rPr lang="en-US" sz="2400" b="1" dirty="0">
                <a:solidFill>
                  <a:schemeClr val="accent1"/>
                </a:solidFill>
              </a:rPr>
              <a:t>27</a:t>
            </a:r>
            <a:r>
              <a:rPr lang="en-US" sz="2400" dirty="0"/>
              <a:t> bits</a:t>
            </a:r>
          </a:p>
          <a:p>
            <a:pPr lvl="1"/>
            <a:r>
              <a:rPr lang="en-US" sz="2400" dirty="0"/>
              <a:t>Page offset: </a:t>
            </a:r>
            <a:r>
              <a:rPr lang="en-US" sz="2400" b="1" dirty="0">
                <a:solidFill>
                  <a:schemeClr val="accent1"/>
                </a:solidFill>
              </a:rPr>
              <a:t>12</a:t>
            </a:r>
            <a:r>
              <a:rPr lang="en-US" sz="2400" dirty="0"/>
              <a:t> bits</a:t>
            </a:r>
          </a:p>
          <a:p>
            <a:pPr lvl="1"/>
            <a:r>
              <a:rPr lang="en-US" sz="2400" dirty="0"/>
              <a:t># Virtual pages = 2</a:t>
            </a:r>
            <a:r>
              <a:rPr lang="en-US" sz="2400" baseline="30000" dirty="0"/>
              <a:t>31</a:t>
            </a:r>
            <a:r>
              <a:rPr lang="en-US" sz="2400" dirty="0"/>
              <a:t>/2</a:t>
            </a:r>
            <a:r>
              <a:rPr lang="en-US" sz="2400" baseline="30000" dirty="0"/>
              <a:t>12</a:t>
            </a:r>
            <a:r>
              <a:rPr lang="en-US" sz="2400" dirty="0"/>
              <a:t> = </a:t>
            </a:r>
            <a:r>
              <a:rPr lang="en-US" sz="2400" b="1" dirty="0"/>
              <a:t>2</a:t>
            </a:r>
            <a:r>
              <a:rPr lang="en-US" sz="2400" b="1" baseline="30000" dirty="0"/>
              <a:t>19</a:t>
            </a:r>
            <a:r>
              <a:rPr lang="en-US" sz="2400" dirty="0"/>
              <a:t>  (VPN = 19 bits)</a:t>
            </a:r>
          </a:p>
          <a:p>
            <a:pPr lvl="1"/>
            <a:r>
              <a:rPr lang="en-US" sz="2400" dirty="0"/>
              <a:t># Physical pages = 2</a:t>
            </a:r>
            <a:r>
              <a:rPr lang="en-US" sz="2400" baseline="30000" dirty="0"/>
              <a:t>27</a:t>
            </a:r>
            <a:r>
              <a:rPr lang="en-US" sz="2400" dirty="0"/>
              <a:t>/2</a:t>
            </a:r>
            <a:r>
              <a:rPr lang="en-US" sz="2400" baseline="30000" dirty="0"/>
              <a:t>12</a:t>
            </a:r>
            <a:r>
              <a:rPr lang="en-US" sz="2400" dirty="0"/>
              <a:t> = </a:t>
            </a:r>
            <a:r>
              <a:rPr lang="en-US" sz="2400" b="1" dirty="0"/>
              <a:t>2</a:t>
            </a:r>
            <a:r>
              <a:rPr lang="en-US" sz="2400" b="1" baseline="30000" dirty="0"/>
              <a:t>15</a:t>
            </a:r>
            <a:r>
              <a:rPr lang="en-US" sz="2400" dirty="0"/>
              <a:t> (PPN = 15 bits)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7760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 Memory Example</a:t>
            </a:r>
          </a:p>
        </p:txBody>
      </p:sp>
      <p:pic>
        <p:nvPicPr>
          <p:cNvPr id="4" name="Picture 6" descr="Fig8_2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19" y="1428523"/>
            <a:ext cx="777716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/>
          <p:cNvSpPr>
            <a:spLocks noGrp="1" noChangeArrowheads="1"/>
          </p:cNvSpPr>
          <p:nvPr>
            <p:ph idx="4294967295"/>
            <p:custDataLst>
              <p:tags r:id="rId2"/>
            </p:custDataLst>
          </p:nvPr>
        </p:nvSpPr>
        <p:spPr>
          <a:xfrm>
            <a:off x="683419" y="1450294"/>
            <a:ext cx="4267200" cy="1219200"/>
          </a:xfrm>
          <a:noFill/>
          <a:ln/>
        </p:spPr>
        <p:txBody>
          <a:bodyPr>
            <a:normAutofit fontScale="85000" lnSpcReduction="10000"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19-bit virtual page numbers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15-bit physical page numbers</a:t>
            </a:r>
          </a:p>
        </p:txBody>
      </p:sp>
    </p:spTree>
    <p:extLst>
      <p:ext uri="{BB962C8B-B14F-4D97-AF65-F5344CB8AC3E}">
        <p14:creationId xmlns:p14="http://schemas.microsoft.com/office/powerpoint/2010/main" val="760073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Hierarchy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823363"/>
              </p:ext>
            </p:extLst>
          </p:nvPr>
        </p:nvGraphicFramePr>
        <p:xfrm>
          <a:off x="645629" y="2286000"/>
          <a:ext cx="7852742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1" name="VISIO" r:id="rId3" imgW="4752720" imgH="1752120" progId="Visio.Drawing.6">
                  <p:embed/>
                </p:oleObj>
              </mc:Choice>
              <mc:Fallback>
                <p:oleObj name="VISIO" r:id="rId3" imgW="4752720" imgH="1752120" progId="Visio.Drawing.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5629" y="2286000"/>
                        <a:ext cx="7852742" cy="289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49003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Address Translation</a:t>
            </a:r>
          </a:p>
        </p:txBody>
      </p:sp>
      <p:pic>
        <p:nvPicPr>
          <p:cNvPr id="4" name="Picture 5" descr="Fig8_22"/>
          <p:cNvPicPr>
            <a:picLocks noGrp="1" noChangeAspect="1" noChangeArrowheads="1"/>
          </p:cNvPicPr>
          <p:nvPr>
            <p:ph idx="4294967295"/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400" y="1981200"/>
            <a:ext cx="5178425" cy="36639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0683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perform translation?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Page table</a:t>
            </a:r>
          </a:p>
          <a:p>
            <a:pPr lvl="1"/>
            <a:r>
              <a:rPr lang="en-US" dirty="0"/>
              <a:t>Entry for each virtual page</a:t>
            </a:r>
          </a:p>
          <a:p>
            <a:pPr lvl="1"/>
            <a:r>
              <a:rPr lang="en-US" dirty="0"/>
              <a:t>Entry fields: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Valid bit:</a:t>
            </a:r>
            <a:r>
              <a:rPr lang="en-US" dirty="0"/>
              <a:t> 1 if page in physical memory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Physical page number:</a:t>
            </a:r>
            <a:r>
              <a:rPr lang="en-US" dirty="0"/>
              <a:t> where the page is located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586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Page Table Example</a:t>
            </a:r>
          </a:p>
        </p:txBody>
      </p:sp>
      <p:graphicFrame>
        <p:nvGraphicFramePr>
          <p:cNvPr id="4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</p:nvPr>
        </p:nvGraphicFramePr>
        <p:xfrm>
          <a:off x="2406559" y="1524000"/>
          <a:ext cx="3918041" cy="4711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54" name="VISIO" r:id="rId5" imgW="2678760" imgH="3220560" progId="Visio.Drawing.6">
                  <p:embed/>
                </p:oleObj>
              </mc:Choice>
              <mc:Fallback>
                <p:oleObj name="VISIO" r:id="rId5" imgW="2678760" imgH="3220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6559" y="1524000"/>
                        <a:ext cx="3918041" cy="4711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3352800"/>
            <a:ext cx="2362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VPN is index into page table</a:t>
            </a:r>
          </a:p>
        </p:txBody>
      </p:sp>
    </p:spTree>
    <p:extLst>
      <p:ext uri="{BB962C8B-B14F-4D97-AF65-F5344CB8AC3E}">
        <p14:creationId xmlns:p14="http://schemas.microsoft.com/office/powerpoint/2010/main" val="35356633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Page Table Example 1</a:t>
            </a:r>
          </a:p>
        </p:txBody>
      </p:sp>
      <p:graphicFrame>
        <p:nvGraphicFramePr>
          <p:cNvPr id="4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</p:nvPr>
        </p:nvGraphicFramePr>
        <p:xfrm>
          <a:off x="3810000" y="1143000"/>
          <a:ext cx="4308475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78" name="VISIO" r:id="rId5" imgW="2678760" imgH="3220560" progId="Visio.Drawing.6">
                  <p:embed/>
                </p:oleObj>
              </mc:Choice>
              <mc:Fallback>
                <p:oleObj name="VISIO" r:id="rId5" imgW="2678760" imgH="3220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143000"/>
                        <a:ext cx="4308475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2000" y="1981200"/>
            <a:ext cx="3810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</a:t>
            </a:r>
            <a:r>
              <a:rPr lang="en-US" sz="2900" dirty="0">
                <a:latin typeface="Times New Roman" pitchFamily="18" charset="0"/>
                <a:cs typeface="Arial" charset="0"/>
              </a:rPr>
              <a:t>What is the physical address of virtual address </a:t>
            </a:r>
            <a:r>
              <a:rPr lang="en-US" sz="2900" b="1" dirty="0">
                <a:latin typeface="Times New Roman" pitchFamily="18" charset="0"/>
                <a:cs typeface="Arial" charset="0"/>
              </a:rPr>
              <a:t>0x5F20</a:t>
            </a:r>
            <a:r>
              <a:rPr lang="en-US" sz="2900" dirty="0">
                <a:latin typeface="Times New Roman" pitchFamily="18" charset="0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</a:t>
            </a:r>
            <a:endParaRPr lang="en-US" sz="2400" b="1" dirty="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4221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Page Table Example 1</a:t>
            </a:r>
          </a:p>
        </p:txBody>
      </p:sp>
      <p:graphicFrame>
        <p:nvGraphicFramePr>
          <p:cNvPr id="4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</p:nvPr>
        </p:nvGraphicFramePr>
        <p:xfrm>
          <a:off x="3810000" y="1143000"/>
          <a:ext cx="4308475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2" name="VISIO" r:id="rId5" imgW="2678760" imgH="3220560" progId="Visio.Drawing.6">
                  <p:embed/>
                </p:oleObj>
              </mc:Choice>
              <mc:Fallback>
                <p:oleObj name="VISIO" r:id="rId5" imgW="2678760" imgH="3220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143000"/>
                        <a:ext cx="4308475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2000" y="1981200"/>
            <a:ext cx="3810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</a:t>
            </a:r>
            <a:r>
              <a:rPr lang="en-US" sz="2900" dirty="0">
                <a:latin typeface="Times New Roman" pitchFamily="18" charset="0"/>
                <a:cs typeface="Arial" charset="0"/>
              </a:rPr>
              <a:t>What is the physical address of virtual address </a:t>
            </a:r>
            <a:r>
              <a:rPr lang="en-US" sz="2900" b="1" dirty="0">
                <a:latin typeface="Times New Roman" pitchFamily="18" charset="0"/>
                <a:cs typeface="Arial" charset="0"/>
              </a:rPr>
              <a:t>0x5F20</a:t>
            </a:r>
            <a:r>
              <a:rPr lang="en-US" sz="2900" dirty="0">
                <a:latin typeface="Times New Roman" pitchFamily="18" charset="0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VPN =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5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Entry 5 in page table VPN 5 =&gt; physical page </a:t>
            </a: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1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Physical address: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0x</a:t>
            </a: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F20</a:t>
            </a:r>
          </a:p>
        </p:txBody>
      </p:sp>
    </p:spTree>
    <p:extLst>
      <p:ext uri="{BB962C8B-B14F-4D97-AF65-F5344CB8AC3E}">
        <p14:creationId xmlns:p14="http://schemas.microsoft.com/office/powerpoint/2010/main" val="1780905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Page Table Example 2</a:t>
            </a:r>
          </a:p>
        </p:txBody>
      </p:sp>
      <p:graphicFrame>
        <p:nvGraphicFramePr>
          <p:cNvPr id="4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</p:nvPr>
        </p:nvGraphicFramePr>
        <p:xfrm>
          <a:off x="4114800" y="1417637"/>
          <a:ext cx="4386775" cy="4846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26" name="VISIO" r:id="rId5" imgW="2647440" imgH="2926440" progId="Visio.Drawing.6">
                  <p:embed/>
                </p:oleObj>
              </mc:Choice>
              <mc:Fallback>
                <p:oleObj name="VISIO" r:id="rId5" imgW="2647440" imgH="2926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1417637"/>
                        <a:ext cx="4386775" cy="48465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2057400"/>
            <a:ext cx="3810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</a:t>
            </a:r>
            <a:r>
              <a:rPr lang="en-US" sz="2900" dirty="0">
                <a:latin typeface="Times New Roman" pitchFamily="18" charset="0"/>
                <a:cs typeface="Arial" charset="0"/>
              </a:rPr>
              <a:t>What is the physical address of virtual address </a:t>
            </a:r>
            <a:r>
              <a:rPr lang="en-US" sz="2900" b="1" dirty="0">
                <a:latin typeface="Times New Roman" pitchFamily="18" charset="0"/>
                <a:cs typeface="Arial" charset="0"/>
              </a:rPr>
              <a:t>0x73E0</a:t>
            </a:r>
            <a:r>
              <a:rPr lang="en-US" sz="2900" dirty="0">
                <a:latin typeface="Times New Roman" pitchFamily="18" charset="0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46629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Page Table Example 2</a:t>
            </a:r>
          </a:p>
        </p:txBody>
      </p:sp>
      <p:graphicFrame>
        <p:nvGraphicFramePr>
          <p:cNvPr id="4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</p:nvPr>
        </p:nvGraphicFramePr>
        <p:xfrm>
          <a:off x="4114800" y="1417637"/>
          <a:ext cx="4386775" cy="4846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50" name="VISIO" r:id="rId5" imgW="2647440" imgH="2926440" progId="Visio.Drawing.6">
                  <p:embed/>
                </p:oleObj>
              </mc:Choice>
              <mc:Fallback>
                <p:oleObj name="VISIO" r:id="rId5" imgW="2647440" imgH="2926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1417637"/>
                        <a:ext cx="4386775" cy="48465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2057400"/>
            <a:ext cx="3810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</a:t>
            </a:r>
            <a:r>
              <a:rPr lang="en-US" sz="2900" dirty="0">
                <a:latin typeface="Times New Roman" pitchFamily="18" charset="0"/>
                <a:cs typeface="Arial" charset="0"/>
              </a:rPr>
              <a:t>What is the physical address of virtual address </a:t>
            </a:r>
            <a:r>
              <a:rPr lang="en-US" sz="2900" b="1" dirty="0">
                <a:latin typeface="Times New Roman" pitchFamily="18" charset="0"/>
                <a:cs typeface="Arial" charset="0"/>
              </a:rPr>
              <a:t>0x73E0</a:t>
            </a:r>
            <a:r>
              <a:rPr lang="en-US" sz="2900" dirty="0">
                <a:latin typeface="Times New Roman" pitchFamily="18" charset="0"/>
                <a:cs typeface="Arial" charset="0"/>
              </a:rPr>
              <a:t>?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VPN =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7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Entry 7 is invalid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Virtual page must be </a:t>
            </a:r>
            <a:r>
              <a:rPr lang="en-US" sz="2400" b="1" i="1" dirty="0">
                <a:latin typeface="Times New Roman" pitchFamily="18" charset="0"/>
                <a:cs typeface="Arial" charset="0"/>
              </a:rPr>
              <a:t>paged </a:t>
            </a:r>
            <a:r>
              <a:rPr lang="en-US" sz="2400" dirty="0">
                <a:latin typeface="Times New Roman" pitchFamily="18" charset="0"/>
                <a:cs typeface="Arial" charset="0"/>
              </a:rPr>
              <a:t>into physical memory from disk</a:t>
            </a:r>
            <a:endParaRPr lang="en-US" sz="2400" b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9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62014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Page Table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Page table is large</a:t>
            </a:r>
          </a:p>
          <a:p>
            <a:pPr lvl="1"/>
            <a:r>
              <a:rPr lang="en-US" dirty="0"/>
              <a:t>usually located in physical memory</a:t>
            </a:r>
          </a:p>
          <a:p>
            <a:r>
              <a:rPr lang="en-US" dirty="0"/>
              <a:t>Load/store requires 2 main memory accesses:</a:t>
            </a:r>
          </a:p>
          <a:p>
            <a:pPr lvl="1"/>
            <a:r>
              <a:rPr lang="en-US" dirty="0"/>
              <a:t>one for translation (page table read)</a:t>
            </a:r>
          </a:p>
          <a:p>
            <a:pPr lvl="1"/>
            <a:r>
              <a:rPr lang="en-US" dirty="0"/>
              <a:t>one to access data (after translation)</a:t>
            </a:r>
          </a:p>
          <a:p>
            <a:r>
              <a:rPr lang="en-US" dirty="0"/>
              <a:t>Cuts memory performance in half</a:t>
            </a:r>
          </a:p>
          <a:p>
            <a:pPr lvl="1"/>
            <a:r>
              <a:rPr lang="en-US" b="1" i="1" dirty="0">
                <a:solidFill>
                  <a:schemeClr val="accent1"/>
                </a:solidFill>
              </a:rPr>
              <a:t>Unless we get clever</a:t>
            </a:r>
            <a:r>
              <a:rPr lang="en-US" b="1" dirty="0">
                <a:solidFill>
                  <a:schemeClr val="accent1"/>
                </a:solidFill>
              </a:rPr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5923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Translation Lookaside Buffer (TLB)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cache of most recent translations</a:t>
            </a:r>
          </a:p>
          <a:p>
            <a:r>
              <a:rPr lang="en-US" dirty="0"/>
              <a:t>Reduces # of memory accesses for </a:t>
            </a:r>
            <a:r>
              <a:rPr lang="en-US" i="1" dirty="0"/>
              <a:t>most</a:t>
            </a:r>
            <a:r>
              <a:rPr lang="en-US" dirty="0"/>
              <a:t> loads/stores from 2 to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4200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TLB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Page table accesses: high temporal locality</a:t>
            </a:r>
          </a:p>
          <a:p>
            <a:pPr lvl="1"/>
            <a:r>
              <a:rPr lang="en-US" dirty="0"/>
              <a:t>Large page size, so consecutive loads/stores likely to access same page</a:t>
            </a:r>
          </a:p>
          <a:p>
            <a:r>
              <a:rPr lang="en-US" dirty="0"/>
              <a:t>TLB</a:t>
            </a:r>
          </a:p>
          <a:p>
            <a:pPr lvl="1"/>
            <a:r>
              <a:rPr lang="en-US" dirty="0"/>
              <a:t>Small: accessed in &lt; 1 cycle</a:t>
            </a:r>
          </a:p>
          <a:p>
            <a:pPr lvl="1"/>
            <a:r>
              <a:rPr lang="en-US" dirty="0"/>
              <a:t>Typically 16 - 512 entries</a:t>
            </a:r>
          </a:p>
          <a:p>
            <a:pPr lvl="1"/>
            <a:r>
              <a:rPr lang="en-US" dirty="0"/>
              <a:t>Fully associative</a:t>
            </a:r>
          </a:p>
          <a:p>
            <a:pPr lvl="1"/>
            <a:r>
              <a:rPr lang="en-US" dirty="0"/>
              <a:t>&gt; 99 % hit rates typical</a:t>
            </a:r>
          </a:p>
          <a:p>
            <a:pPr lvl="1"/>
            <a:r>
              <a:rPr lang="en-US" dirty="0"/>
              <a:t>Reduces # of memory accesses for most loads/stores from 2 to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59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Exploit locality to make memory accesses fast</a:t>
            </a:r>
          </a:p>
          <a:p>
            <a:r>
              <a:rPr lang="en-US" b="1" dirty="0">
                <a:solidFill>
                  <a:schemeClr val="accent1"/>
                </a:solidFill>
              </a:rPr>
              <a:t>Temporal Locality: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lvl="1"/>
            <a:r>
              <a:rPr lang="en-US" sz="2600" dirty="0"/>
              <a:t>Locality in time</a:t>
            </a:r>
          </a:p>
          <a:p>
            <a:pPr lvl="1"/>
            <a:r>
              <a:rPr lang="en-US" sz="2600" dirty="0"/>
              <a:t>If data used recently, likely to use it again soon</a:t>
            </a:r>
          </a:p>
          <a:p>
            <a:pPr lvl="1"/>
            <a:r>
              <a:rPr lang="en-US" sz="2600" b="1" dirty="0"/>
              <a:t>How to exploit:</a:t>
            </a:r>
            <a:r>
              <a:rPr lang="en-US" sz="2600" dirty="0"/>
              <a:t> keep recently accessed data in higher levels of memory hierarchy</a:t>
            </a:r>
          </a:p>
          <a:p>
            <a:r>
              <a:rPr lang="en-US" b="1" dirty="0">
                <a:solidFill>
                  <a:schemeClr val="accent1"/>
                </a:solidFill>
              </a:rPr>
              <a:t>Spatial Locality: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lvl="1"/>
            <a:r>
              <a:rPr lang="en-US" sz="2600" dirty="0"/>
              <a:t>Locality in space</a:t>
            </a:r>
          </a:p>
          <a:p>
            <a:pPr lvl="1"/>
            <a:r>
              <a:rPr lang="en-US" sz="2600" dirty="0"/>
              <a:t>If data used recently, likely to use nearby data soon</a:t>
            </a:r>
          </a:p>
          <a:p>
            <a:pPr lvl="1"/>
            <a:r>
              <a:rPr lang="en-US" sz="2600" b="1" dirty="0"/>
              <a:t>How to exploit:</a:t>
            </a:r>
            <a:r>
              <a:rPr lang="en-US" sz="2600" dirty="0"/>
              <a:t> when access data, bring nearby data into higher levels of memory hierarchy too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0491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2-Entry TLB</a:t>
            </a:r>
          </a:p>
        </p:txBody>
      </p:sp>
      <p:graphicFrame>
        <p:nvGraphicFramePr>
          <p:cNvPr id="4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</p:nvPr>
        </p:nvGraphicFramePr>
        <p:xfrm>
          <a:off x="914400" y="1417637"/>
          <a:ext cx="7315200" cy="441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74" name="VISIO" r:id="rId4" imgW="4011120" imgH="2529720" progId="Visio.Drawing.6">
                  <p:embed/>
                </p:oleObj>
              </mc:Choice>
              <mc:Fallback>
                <p:oleObj name="VISIO" r:id="rId4" imgW="4011120" imgH="252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17637"/>
                        <a:ext cx="7315200" cy="441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00549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processes (programs) run at once</a:t>
            </a:r>
          </a:p>
          <a:p>
            <a:r>
              <a:rPr lang="en-US" dirty="0"/>
              <a:t>Each process has its own page table</a:t>
            </a:r>
          </a:p>
          <a:p>
            <a:r>
              <a:rPr lang="en-US" dirty="0"/>
              <a:t>Each process can use entire virtual address space</a:t>
            </a:r>
          </a:p>
          <a:p>
            <a:r>
              <a:rPr lang="en-US" dirty="0"/>
              <a:t>A process can only access physical pages mapped in its own page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2742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 Memory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memory increases </a:t>
            </a:r>
            <a:r>
              <a:rPr lang="en-US" b="1" dirty="0">
                <a:solidFill>
                  <a:schemeClr val="accent1"/>
                </a:solidFill>
              </a:rPr>
              <a:t>capacity</a:t>
            </a:r>
          </a:p>
          <a:p>
            <a:r>
              <a:rPr lang="en-US" dirty="0"/>
              <a:t>A subset of virtual pages in physical memory</a:t>
            </a:r>
          </a:p>
          <a:p>
            <a:r>
              <a:rPr lang="en-US" b="1" dirty="0">
                <a:solidFill>
                  <a:schemeClr val="accent1"/>
                </a:solidFill>
              </a:rPr>
              <a:t>Page table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maps virtual pages to physical pages – address translation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chemeClr val="accent1"/>
                </a:solidFill>
              </a:rPr>
              <a:t>TLB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speeds up address translation</a:t>
            </a:r>
          </a:p>
          <a:p>
            <a:r>
              <a:rPr lang="en-US" dirty="0"/>
              <a:t>Different page tables for different programs provides </a:t>
            </a:r>
            <a:r>
              <a:rPr lang="en-US" b="1" dirty="0">
                <a:solidFill>
                  <a:schemeClr val="accent1"/>
                </a:solidFill>
              </a:rPr>
              <a:t>memory protection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5679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Memory-Mapped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Processor accesses I/O devices just like memory (like keyboards, monitors, printers)</a:t>
            </a:r>
          </a:p>
          <a:p>
            <a:r>
              <a:rPr lang="en-US" dirty="0"/>
              <a:t>Each I/O device assigned one or more address</a:t>
            </a:r>
          </a:p>
          <a:p>
            <a:r>
              <a:rPr lang="en-US" dirty="0"/>
              <a:t>When that address is detected, data read/written to I/O device instead of memory</a:t>
            </a:r>
          </a:p>
          <a:p>
            <a:r>
              <a:rPr lang="en-US" dirty="0"/>
              <a:t>A portion of the address space dedicated to I/O devices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1043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Memory-Mapped I/O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Address Decoder:</a:t>
            </a:r>
          </a:p>
          <a:p>
            <a:pPr lvl="1"/>
            <a:r>
              <a:rPr lang="en-US" dirty="0"/>
              <a:t>Looks at address to determine which device/memory communicates with the processor</a:t>
            </a:r>
          </a:p>
          <a:p>
            <a:r>
              <a:rPr lang="en-US" b="1" dirty="0">
                <a:solidFill>
                  <a:schemeClr val="accent1"/>
                </a:solidFill>
              </a:rPr>
              <a:t>I/O Registers:</a:t>
            </a:r>
          </a:p>
          <a:p>
            <a:pPr lvl="1"/>
            <a:r>
              <a:rPr lang="en-US" dirty="0"/>
              <a:t>Hold values written to the I/O devices</a:t>
            </a:r>
          </a:p>
          <a:p>
            <a:r>
              <a:rPr lang="en-US" b="1" dirty="0" err="1">
                <a:solidFill>
                  <a:schemeClr val="accent1"/>
                </a:solidFill>
              </a:rPr>
              <a:t>ReadData</a:t>
            </a:r>
            <a:r>
              <a:rPr lang="en-US" b="1" dirty="0">
                <a:solidFill>
                  <a:schemeClr val="accent1"/>
                </a:solidFill>
              </a:rPr>
              <a:t> Multiplexer:</a:t>
            </a:r>
          </a:p>
          <a:p>
            <a:pPr lvl="1"/>
            <a:r>
              <a:rPr lang="en-US" dirty="0"/>
              <a:t>Selects between memory and I/O devices as source of data sent to the processor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7136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Memory Interface</a:t>
            </a:r>
          </a:p>
        </p:txBody>
      </p:sp>
      <p:graphicFrame>
        <p:nvGraphicFramePr>
          <p:cNvPr id="4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</p:nvPr>
        </p:nvGraphicFramePr>
        <p:xfrm>
          <a:off x="990600" y="1828800"/>
          <a:ext cx="7432675" cy="274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698" name="VISIO" r:id="rId4" imgW="2370600" imgH="914040" progId="Visio.Drawing.6">
                  <p:embed/>
                </p:oleObj>
              </mc:Choice>
              <mc:Fallback>
                <p:oleObj name="VISIO" r:id="rId4" imgW="2370600" imgH="914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828800"/>
                        <a:ext cx="7432675" cy="274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58058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Memory-Mapped I/O Hardware</a:t>
            </a:r>
          </a:p>
        </p:txBody>
      </p:sp>
      <p:graphicFrame>
        <p:nvGraphicFramePr>
          <p:cNvPr id="4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</p:nvPr>
        </p:nvGraphicFramePr>
        <p:xfrm>
          <a:off x="1066800" y="1417637"/>
          <a:ext cx="6705600" cy="484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22" name="VISIO" r:id="rId4" imgW="3072600" imgH="2218680" progId="Visio.Drawing.6">
                  <p:embed/>
                </p:oleObj>
              </mc:Choice>
              <mc:Fallback>
                <p:oleObj name="VISIO" r:id="rId4" imgW="3072600" imgH="2218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17637"/>
                        <a:ext cx="6705600" cy="484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32797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Memory-Mapped I/O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I/O Device 1 is assigned the address 0xFFFFFFF4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Write the value 42 to I/O Device 1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Read value from I/O Device 1 and place in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</a:rPr>
              <a:t>$t3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3676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Memory-Mapped I/O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Write the value 42 to I/O Device 1 (0xFFFFFFF4)</a:t>
            </a:r>
          </a:p>
          <a:p>
            <a:pPr lvl="1">
              <a:buFontTx/>
              <a:buNone/>
            </a:pP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$t0, $0, 42</a:t>
            </a:r>
          </a:p>
          <a:p>
            <a:pPr lvl="1">
              <a:buFontTx/>
              <a:buNone/>
            </a:pP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$t0, 0xFFF4($0)</a:t>
            </a:r>
            <a:endParaRPr lang="en-US" sz="2000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graphicFrame>
        <p:nvGraphicFramePr>
          <p:cNvPr id="4" name="Object 9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237470" y="2002182"/>
          <a:ext cx="5943600" cy="429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46" name="VISIO" r:id="rId4" imgW="3072600" imgH="2218680" progId="Visio.Drawing.6">
                  <p:embed/>
                </p:oleObj>
              </mc:Choice>
              <mc:Fallback>
                <p:oleObj name="VISIO" r:id="rId4" imgW="3072600" imgH="2218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7470" y="2002182"/>
                        <a:ext cx="5943600" cy="429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01158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Memory-Mapped I/O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Read the value from I/O Device 1 and place in </a:t>
            </a:r>
            <a:r>
              <a:rPr lang="en-US" sz="2400" b="1" dirty="0">
                <a:solidFill>
                  <a:schemeClr val="accent1"/>
                </a:solidFill>
                <a:latin typeface="Courier New" pitchFamily="49" charset="0"/>
              </a:rPr>
              <a:t>$t3</a:t>
            </a:r>
          </a:p>
          <a:p>
            <a:pPr lvl="1">
              <a:buFontTx/>
              <a:buNone/>
            </a:pP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$t3, 0xFFF4($0)</a:t>
            </a:r>
          </a:p>
          <a:p>
            <a:endParaRPr lang="en-US" dirty="0"/>
          </a:p>
        </p:txBody>
      </p:sp>
      <p:graphicFrame>
        <p:nvGraphicFramePr>
          <p:cNvPr id="4" name="Object 8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110714" y="1981200"/>
          <a:ext cx="6033286" cy="4360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70" name="VISIO" r:id="rId4" imgW="3072600" imgH="2218680" progId="Visio.Drawing.6">
                  <p:embed/>
                </p:oleObj>
              </mc:Choice>
              <mc:Fallback>
                <p:oleObj name="VISIO" r:id="rId4" imgW="3072600" imgH="2218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0714" y="1981200"/>
                        <a:ext cx="6033286" cy="43604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5831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b="1" dirty="0">
                <a:cs typeface="Arial" charset="0"/>
              </a:rPr>
              <a:t>Hit:</a:t>
            </a:r>
            <a:r>
              <a:rPr lang="en-US" dirty="0">
                <a:cs typeface="Arial" charset="0"/>
              </a:rPr>
              <a:t> data found in that level of memory hierarchy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b="1" dirty="0">
                <a:cs typeface="Arial" charset="0"/>
              </a:rPr>
              <a:t>Miss:</a:t>
            </a:r>
            <a:r>
              <a:rPr lang="en-US" dirty="0">
                <a:cs typeface="Arial" charset="0"/>
              </a:rPr>
              <a:t> data not found (must go to next level)</a:t>
            </a:r>
          </a:p>
          <a:p>
            <a:pPr>
              <a:lnSpc>
                <a:spcPct val="90000"/>
              </a:lnSpc>
            </a:pPr>
            <a:endParaRPr lang="en-US" sz="500" dirty="0">
              <a:cs typeface="Arial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cs typeface="Arial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cs typeface="Arial" charset="0"/>
              </a:rPr>
              <a:t>Hit Rate</a:t>
            </a:r>
            <a:r>
              <a:rPr lang="en-US" dirty="0">
                <a:solidFill>
                  <a:schemeClr val="accent1"/>
                </a:solidFill>
                <a:cs typeface="Arial" charset="0"/>
              </a:rPr>
              <a:t> 	</a:t>
            </a:r>
            <a:r>
              <a:rPr lang="en-US" dirty="0">
                <a:cs typeface="Arial" charset="0"/>
              </a:rPr>
              <a:t>= # hits / # memory accesses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cs typeface="Arial" charset="0"/>
              </a:rPr>
              <a:t>			= 1 – Miss Rate</a:t>
            </a:r>
          </a:p>
          <a:p>
            <a:pPr>
              <a:lnSpc>
                <a:spcPct val="90000"/>
              </a:lnSpc>
            </a:pPr>
            <a:endParaRPr lang="en-US" sz="500" dirty="0">
              <a:cs typeface="Arial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cs typeface="Arial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cs typeface="Arial" charset="0"/>
              </a:rPr>
              <a:t>Miss Rate</a:t>
            </a:r>
            <a:r>
              <a:rPr lang="en-US" dirty="0">
                <a:solidFill>
                  <a:schemeClr val="accent1"/>
                </a:solidFill>
                <a:cs typeface="Arial" charset="0"/>
              </a:rPr>
              <a:t>	</a:t>
            </a:r>
            <a:r>
              <a:rPr lang="en-US" dirty="0">
                <a:cs typeface="Arial" charset="0"/>
              </a:rPr>
              <a:t>= # misses / # memory accesses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cs typeface="Arial" charset="0"/>
              </a:rPr>
              <a:t>			= 1 – Hit Rate</a:t>
            </a:r>
          </a:p>
          <a:p>
            <a:pPr>
              <a:lnSpc>
                <a:spcPct val="90000"/>
              </a:lnSpc>
            </a:pPr>
            <a:endParaRPr lang="en-US" sz="500" dirty="0">
              <a:cs typeface="Arial" charset="0"/>
            </a:endParaRP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b="1" dirty="0">
                <a:cs typeface="Arial" charset="0"/>
              </a:rPr>
              <a:t>Average memory access time (AMAT):</a:t>
            </a:r>
            <a:r>
              <a:rPr lang="en-US" dirty="0">
                <a:cs typeface="Arial" charset="0"/>
              </a:rPr>
              <a:t> average time for processor to access data</a:t>
            </a:r>
          </a:p>
          <a:p>
            <a:pPr>
              <a:lnSpc>
                <a:spcPct val="90000"/>
              </a:lnSpc>
            </a:pPr>
            <a:endParaRPr lang="en-US" sz="500" dirty="0">
              <a:cs typeface="Arial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cs typeface="Arial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cs typeface="Arial" charset="0"/>
              </a:rPr>
              <a:t>AMAT</a:t>
            </a:r>
            <a:r>
              <a:rPr lang="en-US" dirty="0">
                <a:cs typeface="Arial" charset="0"/>
              </a:rPr>
              <a:t> = </a:t>
            </a:r>
            <a:r>
              <a:rPr lang="en-US" i="1" dirty="0" err="1">
                <a:cs typeface="Arial" charset="0"/>
              </a:rPr>
              <a:t>t</a:t>
            </a:r>
            <a:r>
              <a:rPr lang="en-US" baseline="-25000" dirty="0" err="1">
                <a:cs typeface="Arial" charset="0"/>
              </a:rPr>
              <a:t>cache</a:t>
            </a:r>
            <a:r>
              <a:rPr lang="en-US" dirty="0">
                <a:cs typeface="Arial" charset="0"/>
              </a:rPr>
              <a:t> + </a:t>
            </a:r>
            <a:r>
              <a:rPr lang="en-US" i="1" dirty="0" err="1">
                <a:cs typeface="Arial" charset="0"/>
              </a:rPr>
              <a:t>MR</a:t>
            </a:r>
            <a:r>
              <a:rPr lang="en-US" baseline="-25000" dirty="0" err="1">
                <a:cs typeface="Arial" charset="0"/>
              </a:rPr>
              <a:t>cache</a:t>
            </a:r>
            <a:r>
              <a:rPr lang="en-US" dirty="0">
                <a:cs typeface="Arial" charset="0"/>
              </a:rPr>
              <a:t>[</a:t>
            </a:r>
            <a:r>
              <a:rPr lang="en-US" i="1" dirty="0" err="1">
                <a:cs typeface="Arial" charset="0"/>
              </a:rPr>
              <a:t>t</a:t>
            </a:r>
            <a:r>
              <a:rPr lang="en-US" i="1" baseline="-25000" dirty="0" err="1">
                <a:cs typeface="Arial" charset="0"/>
              </a:rPr>
              <a:t>MM</a:t>
            </a:r>
            <a:r>
              <a:rPr lang="en-US" dirty="0">
                <a:cs typeface="Arial" charset="0"/>
              </a:rPr>
              <a:t> + </a:t>
            </a:r>
            <a:r>
              <a:rPr lang="en-US" i="1" dirty="0">
                <a:cs typeface="Arial" charset="0"/>
              </a:rPr>
              <a:t>MR</a:t>
            </a:r>
            <a:r>
              <a:rPr lang="en-US" i="1" baseline="-25000" dirty="0">
                <a:cs typeface="Arial" charset="0"/>
              </a:rPr>
              <a:t>MM</a:t>
            </a:r>
            <a:r>
              <a:rPr lang="en-US" dirty="0">
                <a:cs typeface="Arial" charset="0"/>
              </a:rPr>
              <a:t>(</a:t>
            </a:r>
            <a:r>
              <a:rPr lang="en-US" i="1" dirty="0" err="1">
                <a:cs typeface="Arial" charset="0"/>
              </a:rPr>
              <a:t>t</a:t>
            </a:r>
            <a:r>
              <a:rPr lang="en-US" i="1" baseline="-25000" dirty="0" err="1">
                <a:cs typeface="Arial" charset="0"/>
              </a:rPr>
              <a:t>VM</a:t>
            </a:r>
            <a:r>
              <a:rPr lang="en-US" dirty="0">
                <a:cs typeface="Arial" charset="0"/>
              </a:rPr>
              <a:t>)]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6330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I/O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Embedded I/O Systems</a:t>
            </a:r>
          </a:p>
          <a:p>
            <a:pPr lvl="1"/>
            <a:r>
              <a:rPr lang="en-US" dirty="0"/>
              <a:t>Toasters, LEDs, etc.</a:t>
            </a:r>
          </a:p>
          <a:p>
            <a:r>
              <a:rPr lang="en-US" dirty="0"/>
              <a:t>PC I/O Systems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2201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Embedded I/O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microcontroller: PIC32</a:t>
            </a:r>
          </a:p>
          <a:p>
            <a:pPr lvl="1"/>
            <a:r>
              <a:rPr lang="en-US" dirty="0" smtClean="0"/>
              <a:t>Microcontroller</a:t>
            </a:r>
            <a:endParaRPr lang="en-US" dirty="0"/>
          </a:p>
          <a:p>
            <a:pPr lvl="1"/>
            <a:r>
              <a:rPr lang="en-US" dirty="0"/>
              <a:t>32-bit MIPS processor</a:t>
            </a:r>
          </a:p>
          <a:p>
            <a:pPr lvl="1"/>
            <a:r>
              <a:rPr lang="en-US" dirty="0" smtClean="0"/>
              <a:t>Low-level </a:t>
            </a:r>
            <a:r>
              <a:rPr lang="en-US" dirty="0"/>
              <a:t>peripherals include:</a:t>
            </a:r>
          </a:p>
          <a:p>
            <a:pPr lvl="2"/>
            <a:r>
              <a:rPr lang="en-US" dirty="0" smtClean="0"/>
              <a:t>Serial </a:t>
            </a:r>
            <a:r>
              <a:rPr lang="en-US" dirty="0"/>
              <a:t>ports</a:t>
            </a:r>
          </a:p>
          <a:p>
            <a:pPr lvl="2"/>
            <a:r>
              <a:rPr lang="en-US" dirty="0" smtClean="0"/>
              <a:t>Timers</a:t>
            </a:r>
            <a:endParaRPr lang="en-US" dirty="0"/>
          </a:p>
          <a:p>
            <a:pPr lvl="2"/>
            <a:r>
              <a:rPr lang="en-US" dirty="0"/>
              <a:t>A/D converters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801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// C Code</a:t>
            </a:r>
          </a:p>
          <a:p>
            <a:pPr marL="0" indent="0"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#include &lt;p3xxxx.h&gt;</a:t>
            </a:r>
          </a:p>
          <a:p>
            <a:pPr marL="0" indent="0">
              <a:buNone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main(void) {</a:t>
            </a:r>
          </a:p>
          <a:p>
            <a:pPr marL="0" indent="0"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switches;</a:t>
            </a:r>
          </a:p>
          <a:p>
            <a:pPr marL="0" indent="0"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  TRISD = 0xFF00;      // RD[7:0] outputs </a:t>
            </a:r>
          </a:p>
          <a:p>
            <a:pPr marL="0" indent="0"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               // RD[11:8] inputs</a:t>
            </a:r>
          </a:p>
          <a:p>
            <a:pPr marL="0" indent="0"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  while (1) {</a:t>
            </a:r>
          </a:p>
          <a:p>
            <a:pPr marL="0" indent="0"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    // read &amp; mask switches, RD[11:8]</a:t>
            </a:r>
          </a:p>
          <a:p>
            <a:pPr marL="0" indent="0"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    switches = (PORTD &gt;&gt; 8) &amp; 0xF;</a:t>
            </a:r>
          </a:p>
          <a:p>
            <a:pPr marL="0" indent="0"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    PORTD = switches;  // display on LEDs</a:t>
            </a:r>
          </a:p>
          <a:p>
            <a:pPr marL="0" indent="0"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095" y="718322"/>
            <a:ext cx="2445105" cy="560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256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Serial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serial protocols</a:t>
            </a:r>
          </a:p>
          <a:p>
            <a:pPr lvl="1"/>
            <a:r>
              <a:rPr lang="en-US" b="1" dirty="0"/>
              <a:t>SPI:</a:t>
            </a:r>
            <a:r>
              <a:rPr lang="en-US" dirty="0"/>
              <a:t> Serial Peripheral Interface</a:t>
            </a:r>
          </a:p>
          <a:p>
            <a:pPr lvl="1"/>
            <a:r>
              <a:rPr lang="en-US" b="1" dirty="0"/>
              <a:t>UART:</a:t>
            </a:r>
            <a:r>
              <a:rPr lang="en-US" dirty="0"/>
              <a:t> Universal Asynchronous Receiver/Transmitter</a:t>
            </a:r>
          </a:p>
          <a:p>
            <a:pPr lvl="1"/>
            <a:r>
              <a:rPr lang="en-US" dirty="0"/>
              <a:t>Also: I</a:t>
            </a:r>
            <a:r>
              <a:rPr lang="en-US" baseline="30000" dirty="0"/>
              <a:t>2</a:t>
            </a:r>
            <a:r>
              <a:rPr lang="en-US" dirty="0"/>
              <a:t>C, USB, Ethernet,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3481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SPI: Serial Peripheral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66799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Master initiates communication to slave by sending pulses on SCK</a:t>
            </a:r>
          </a:p>
          <a:p>
            <a:r>
              <a:rPr lang="en-US" dirty="0"/>
              <a:t>Master sends SDO (Serial Data Out) to slave, </a:t>
            </a:r>
            <a:r>
              <a:rPr lang="en-US" dirty="0" err="1"/>
              <a:t>msb</a:t>
            </a:r>
            <a:r>
              <a:rPr lang="en-US" dirty="0"/>
              <a:t> first</a:t>
            </a:r>
          </a:p>
          <a:p>
            <a:r>
              <a:rPr lang="en-US" dirty="0"/>
              <a:t>Slave may send data (SDI) to master, </a:t>
            </a:r>
            <a:r>
              <a:rPr lang="en-US" dirty="0" err="1"/>
              <a:t>msb</a:t>
            </a:r>
            <a:r>
              <a:rPr lang="en-US" dirty="0"/>
              <a:t> first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667000"/>
            <a:ext cx="6851803" cy="369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411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UART: Universal Asynchronous Rx/</a:t>
            </a:r>
            <a:r>
              <a:rPr lang="en-US" sz="3600" dirty="0" err="1"/>
              <a:t>Tx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38399"/>
          </a:xfrm>
        </p:spPr>
        <p:txBody>
          <a:bodyPr>
            <a:normAutofit fontScale="70000" lnSpcReduction="20000"/>
          </a:bodyPr>
          <a:lstStyle/>
          <a:p>
            <a:r>
              <a:rPr lang="en-US" sz="3800" dirty="0"/>
              <a:t>Configuration:</a:t>
            </a:r>
          </a:p>
          <a:p>
            <a:pPr lvl="1"/>
            <a:r>
              <a:rPr lang="en-US" sz="2700" dirty="0"/>
              <a:t>start bit (0), 7-8 data bits, parity bit (optional), 1+ stop bits (1)</a:t>
            </a:r>
          </a:p>
          <a:p>
            <a:pPr lvl="1"/>
            <a:r>
              <a:rPr lang="en-US" sz="2700" dirty="0"/>
              <a:t>data rate: 300, 1200, 2400, 9600, …115200 baud</a:t>
            </a:r>
          </a:p>
          <a:p>
            <a:r>
              <a:rPr lang="en-US" sz="3800" dirty="0"/>
              <a:t>Line idles HIGH (1)	</a:t>
            </a:r>
          </a:p>
          <a:p>
            <a:r>
              <a:rPr lang="en-US" sz="3800" dirty="0"/>
              <a:t>Common configuration: </a:t>
            </a:r>
          </a:p>
          <a:p>
            <a:pPr lvl="1"/>
            <a:r>
              <a:rPr lang="en-US" sz="2700" dirty="0"/>
              <a:t>8 data bits, no parity, 1 stop bit, 9600 baud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70" y="4343400"/>
            <a:ext cx="7772400" cy="164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931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// Create specified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/us of delay using built-in timer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#include &lt;P32xxxx.h&gt;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delaymicros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micros)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if (micros &gt; 1000) {        // avoid timer overflow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delaymicros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(1000);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delaymicros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(micros-1000);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}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else if (micros &gt; 6){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TMR1 = 0;                 // reset timer to 0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T1CONbits.ON = 1;         // turn timer 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PR1 = (micros-6)*20;      // 20 clocks per microsecond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// Function has overhead of ~6 us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IFS0bits.T1IF = 0;        // clear overflow flag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while (!IFS0bits.T1IF);   // wait until overflow flag set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 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delaymillis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millis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{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 while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millis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--)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delaymicros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(1000); // repeatedly delay 1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                                     // until done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4072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Analog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Needed to interface with outside world</a:t>
            </a:r>
          </a:p>
          <a:p>
            <a:r>
              <a:rPr lang="en-US" b="1" dirty="0"/>
              <a:t>Analog input:</a:t>
            </a:r>
            <a:r>
              <a:rPr lang="en-US" dirty="0"/>
              <a:t> Analog-to-digital (A/D) conversion </a:t>
            </a:r>
          </a:p>
          <a:p>
            <a:pPr lvl="1"/>
            <a:r>
              <a:rPr lang="en-US" dirty="0"/>
              <a:t>Often included in microcontroller</a:t>
            </a:r>
          </a:p>
          <a:p>
            <a:pPr lvl="1"/>
            <a:r>
              <a:rPr lang="en-US" i="1" dirty="0"/>
              <a:t>N</a:t>
            </a:r>
            <a:r>
              <a:rPr lang="en-US" dirty="0"/>
              <a:t>-bit: converts analog input from </a:t>
            </a:r>
            <a:r>
              <a:rPr lang="en-US" i="1" dirty="0" err="1"/>
              <a:t>V</a:t>
            </a:r>
            <a:r>
              <a:rPr lang="en-US" i="1" baseline="-25000" dirty="0" err="1"/>
              <a:t>ref</a:t>
            </a:r>
            <a:r>
              <a:rPr lang="en-US" baseline="-25000" dirty="0"/>
              <a:t>-</a:t>
            </a:r>
            <a:r>
              <a:rPr lang="en-US" dirty="0"/>
              <a:t>-</a:t>
            </a:r>
            <a:r>
              <a:rPr lang="en-US" i="1" dirty="0" err="1"/>
              <a:t>V</a:t>
            </a:r>
            <a:r>
              <a:rPr lang="en-US" i="1" baseline="-25000" dirty="0" err="1"/>
              <a:t>ref</a:t>
            </a:r>
            <a:r>
              <a:rPr lang="en-US" i="1" baseline="-25000" dirty="0"/>
              <a:t>+</a:t>
            </a:r>
            <a:r>
              <a:rPr lang="en-US" dirty="0"/>
              <a:t> to 0-2</a:t>
            </a:r>
            <a:r>
              <a:rPr lang="en-US" i="1" baseline="30000" dirty="0"/>
              <a:t>N</a:t>
            </a:r>
            <a:r>
              <a:rPr lang="en-US" baseline="30000" dirty="0"/>
              <a:t>-1</a:t>
            </a:r>
            <a:r>
              <a:rPr lang="en-US" dirty="0"/>
              <a:t> </a:t>
            </a:r>
            <a:endParaRPr lang="en-US" b="1" dirty="0"/>
          </a:p>
          <a:p>
            <a:r>
              <a:rPr lang="en-US" b="1" dirty="0"/>
              <a:t>Analog output: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Digital-to-analog (D/A) conversion</a:t>
            </a:r>
          </a:p>
          <a:p>
            <a:pPr lvl="2"/>
            <a:r>
              <a:rPr lang="en-US" dirty="0"/>
              <a:t>Typically need external chip (e.g., AD558 or LTC1257)</a:t>
            </a:r>
          </a:p>
          <a:p>
            <a:pPr lvl="2"/>
            <a:r>
              <a:rPr lang="en-US" i="1" dirty="0"/>
              <a:t>N</a:t>
            </a:r>
            <a:r>
              <a:rPr lang="en-US" dirty="0"/>
              <a:t>-bit: converts digital signal from 0-2</a:t>
            </a:r>
            <a:r>
              <a:rPr lang="en-US" i="1" baseline="30000" dirty="0"/>
              <a:t>N</a:t>
            </a:r>
            <a:r>
              <a:rPr lang="en-US" baseline="30000" dirty="0"/>
              <a:t>-1  </a:t>
            </a:r>
            <a:r>
              <a:rPr lang="en-US" dirty="0"/>
              <a:t>to </a:t>
            </a:r>
            <a:r>
              <a:rPr lang="en-US" i="1" dirty="0" err="1"/>
              <a:t>V</a:t>
            </a:r>
            <a:r>
              <a:rPr lang="en-US" i="1" baseline="-25000" dirty="0" err="1"/>
              <a:t>ref</a:t>
            </a:r>
            <a:r>
              <a:rPr lang="en-US" baseline="-25000" dirty="0"/>
              <a:t>-</a:t>
            </a:r>
            <a:r>
              <a:rPr lang="en-US" dirty="0"/>
              <a:t>-</a:t>
            </a:r>
            <a:r>
              <a:rPr lang="en-US" i="1" dirty="0" err="1"/>
              <a:t>V</a:t>
            </a:r>
            <a:r>
              <a:rPr lang="en-US" i="1" baseline="-25000" dirty="0" err="1"/>
              <a:t>ref</a:t>
            </a:r>
            <a:r>
              <a:rPr lang="en-US" i="1" baseline="-25000" dirty="0"/>
              <a:t>+</a:t>
            </a:r>
            <a:endParaRPr lang="en-US" b="1" dirty="0"/>
          </a:p>
          <a:p>
            <a:pPr lvl="1"/>
            <a:r>
              <a:rPr lang="en-US" dirty="0"/>
              <a:t>Pulse-width modulation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3836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Pulse-Width Modulation (PWM)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Average value proportional to duty cycle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high-pass filter on output to deliver average value</a:t>
            </a:r>
          </a:p>
          <a:p>
            <a:endParaRPr lang="en-US" dirty="0"/>
          </a:p>
        </p:txBody>
      </p:sp>
      <p:pic>
        <p:nvPicPr>
          <p:cNvPr id="4" name="Picture 3" descr="C:\HARRIS\DDCA_2E\Figures_All_6Aug2012\ImageBank-9780123944245\08\f08-48-9780123944245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572000"/>
            <a:ext cx="2794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HARRIS\DDCA_2E\Figures_All_6Aug2012\ImageBank-9780123944245\08\f08-47-9780123944245.e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2378403"/>
            <a:ext cx="7696200" cy="140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6948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Microcontroller Peripherals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  <a:p>
            <a:pPr lvl="1"/>
            <a:r>
              <a:rPr lang="en-US" sz="2600" dirty="0"/>
              <a:t>Character LCD</a:t>
            </a:r>
          </a:p>
          <a:p>
            <a:pPr lvl="1"/>
            <a:r>
              <a:rPr lang="en-US" sz="2600" dirty="0"/>
              <a:t>VGA monitor</a:t>
            </a:r>
          </a:p>
          <a:p>
            <a:pPr lvl="1"/>
            <a:r>
              <a:rPr lang="en-US" sz="2600" dirty="0"/>
              <a:t>Bluetooth wireless</a:t>
            </a:r>
          </a:p>
          <a:p>
            <a:pPr lvl="1"/>
            <a:r>
              <a:rPr lang="en-US" sz="2600" dirty="0"/>
              <a:t>Motors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239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 Performance 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dirty="0">
                <a:cs typeface="Arial" charset="0"/>
              </a:rPr>
              <a:t>A program has 2,000 loads and stores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dirty="0">
                <a:cs typeface="Arial" charset="0"/>
              </a:rPr>
              <a:t>1,250 of these data values in cache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dirty="0">
                <a:cs typeface="Arial" charset="0"/>
              </a:rPr>
              <a:t>Rest supplied by other levels of memory hierarchy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b="1" dirty="0">
                <a:cs typeface="Arial" charset="0"/>
              </a:rPr>
              <a:t> What are the hit and miss rates for the cache?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868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Personal Computer I/O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USB: Universal Serial Bus</a:t>
            </a:r>
          </a:p>
          <a:p>
            <a:pPr lvl="1"/>
            <a:r>
              <a:rPr lang="en-US" sz="2600" dirty="0"/>
              <a:t>USB 1.0 released in 1996</a:t>
            </a:r>
          </a:p>
          <a:p>
            <a:pPr lvl="1"/>
            <a:r>
              <a:rPr lang="en-US" sz="2600" dirty="0"/>
              <a:t>standardized cables/software for peripherals</a:t>
            </a:r>
          </a:p>
          <a:p>
            <a:r>
              <a:rPr lang="en-US" dirty="0"/>
              <a:t>PCI/</a:t>
            </a:r>
            <a:r>
              <a:rPr lang="en-US" dirty="0" err="1"/>
              <a:t>PCIe</a:t>
            </a:r>
            <a:r>
              <a:rPr lang="en-US" dirty="0"/>
              <a:t>: Peripheral Component Interconnect/PCI Express</a:t>
            </a:r>
          </a:p>
          <a:p>
            <a:pPr lvl="1"/>
            <a:r>
              <a:rPr lang="en-US" sz="2600" dirty="0"/>
              <a:t>developed by Intel, widespread around 1994</a:t>
            </a:r>
          </a:p>
          <a:p>
            <a:pPr lvl="1"/>
            <a:r>
              <a:rPr lang="en-US" sz="2600" dirty="0"/>
              <a:t>32-bit parallel bus</a:t>
            </a:r>
          </a:p>
          <a:p>
            <a:pPr lvl="1"/>
            <a:r>
              <a:rPr lang="en-US" sz="2600" dirty="0"/>
              <a:t>used for expansion cards (i.e., sound cards, video cards, etc.)</a:t>
            </a:r>
          </a:p>
          <a:p>
            <a:r>
              <a:rPr lang="en-US" dirty="0"/>
              <a:t>DDR: double-data rate memory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84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Personal Computer I/O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TCP/IP: Transmission Control Protocol and Internet Protocol</a:t>
            </a:r>
          </a:p>
          <a:p>
            <a:pPr lvl="1"/>
            <a:r>
              <a:rPr lang="en-US" sz="2600" dirty="0"/>
              <a:t>physical connection: Ethernet cable or Wi-Fi</a:t>
            </a:r>
          </a:p>
          <a:p>
            <a:r>
              <a:rPr lang="en-US" dirty="0"/>
              <a:t>SATA: hard drive interface</a:t>
            </a:r>
          </a:p>
          <a:p>
            <a:r>
              <a:rPr lang="en-US" dirty="0" err="1"/>
              <a:t>Input/Output</a:t>
            </a:r>
            <a:r>
              <a:rPr lang="en-US" dirty="0"/>
              <a:t> (sensors, actuators, microcontrollers, etc.)</a:t>
            </a:r>
          </a:p>
          <a:p>
            <a:pPr lvl="1"/>
            <a:r>
              <a:rPr lang="en-US" sz="2600" dirty="0"/>
              <a:t>Data Acquisition Systems (DAQs) </a:t>
            </a:r>
          </a:p>
          <a:p>
            <a:pPr lvl="1"/>
            <a:r>
              <a:rPr lang="en-US" sz="2600" dirty="0"/>
              <a:t>USB Links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0774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B</Template>
  <TotalTime>4407</TotalTime>
  <Words>2825</Words>
  <Application>Microsoft Office PowerPoint</Application>
  <PresentationFormat>On-screen Show (4:3)</PresentationFormat>
  <Paragraphs>653</Paragraphs>
  <Slides>91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9" baseType="lpstr">
      <vt:lpstr>맑은 고딕</vt:lpstr>
      <vt:lpstr>Arial</vt:lpstr>
      <vt:lpstr>Calibri</vt:lpstr>
      <vt:lpstr>Courier New</vt:lpstr>
      <vt:lpstr>Helvetica</vt:lpstr>
      <vt:lpstr>Times New Roman</vt:lpstr>
      <vt:lpstr>Office 테마</vt:lpstr>
      <vt:lpstr>VISIO</vt:lpstr>
      <vt:lpstr>Computer Architecture</vt:lpstr>
      <vt:lpstr>Chapter 8 Topics</vt:lpstr>
      <vt:lpstr>Introduction</vt:lpstr>
      <vt:lpstr>Processor-Memory Gap</vt:lpstr>
      <vt:lpstr>Memory System Challenge</vt:lpstr>
      <vt:lpstr>Memory Hierarchy</vt:lpstr>
      <vt:lpstr>Locality</vt:lpstr>
      <vt:lpstr>Memory Performance</vt:lpstr>
      <vt:lpstr>Memory Performance Example 1</vt:lpstr>
      <vt:lpstr>Memory Performance Example 1</vt:lpstr>
      <vt:lpstr>Memory Performance Example 2</vt:lpstr>
      <vt:lpstr>Memory Performance Example 2</vt:lpstr>
      <vt:lpstr>Cache</vt:lpstr>
      <vt:lpstr>Cache Design Questions</vt:lpstr>
      <vt:lpstr>What data is held in the cache?</vt:lpstr>
      <vt:lpstr>Cache Terminology</vt:lpstr>
      <vt:lpstr>How is data found?</vt:lpstr>
      <vt:lpstr>Example Cache Parameters</vt:lpstr>
      <vt:lpstr>Direct Mapped Cache</vt:lpstr>
      <vt:lpstr>Direct Mapped Cache Hardware</vt:lpstr>
      <vt:lpstr>Example 1</vt:lpstr>
      <vt:lpstr>Example 1</vt:lpstr>
      <vt:lpstr>Exercise 1</vt:lpstr>
      <vt:lpstr>Exercise 1</vt:lpstr>
      <vt:lpstr>Direct Mapped Cache Performance</vt:lpstr>
      <vt:lpstr>Direct Mapped Cache Performance</vt:lpstr>
      <vt:lpstr>Direct Mapped Cache: Conflict</vt:lpstr>
      <vt:lpstr>Direct Mapped Cache: Conflict</vt:lpstr>
      <vt:lpstr>N-Way Set Associative Cache</vt:lpstr>
      <vt:lpstr>N-Way Set Associative Performance</vt:lpstr>
      <vt:lpstr>N-Way Set Associative Performance</vt:lpstr>
      <vt:lpstr>Fully Associative Cache</vt:lpstr>
      <vt:lpstr>Example 2</vt:lpstr>
      <vt:lpstr>Example 2</vt:lpstr>
      <vt:lpstr>Exercise 2</vt:lpstr>
      <vt:lpstr>Exercise 2</vt:lpstr>
      <vt:lpstr>Spatial Locality?</vt:lpstr>
      <vt:lpstr>Cache with Larger Block Size</vt:lpstr>
      <vt:lpstr>Direct Mapped Cache Performance</vt:lpstr>
      <vt:lpstr>Direct Mapped Cache Performance</vt:lpstr>
      <vt:lpstr>Cache Organization Recap</vt:lpstr>
      <vt:lpstr>Capacity Misses</vt:lpstr>
      <vt:lpstr>Types of Misses</vt:lpstr>
      <vt:lpstr>LRU Replacement</vt:lpstr>
      <vt:lpstr>Cache Summary</vt:lpstr>
      <vt:lpstr>Miss Rate Trends</vt:lpstr>
      <vt:lpstr>Miss Rate Trends</vt:lpstr>
      <vt:lpstr>Multilevel Caches</vt:lpstr>
      <vt:lpstr>Intel Pentium III Die</vt:lpstr>
      <vt:lpstr>Virtual Memory</vt:lpstr>
      <vt:lpstr>Memory Hierarchy</vt:lpstr>
      <vt:lpstr>Hard Disk</vt:lpstr>
      <vt:lpstr>Virtual Memory</vt:lpstr>
      <vt:lpstr>Cache/Virtual Memory Analogues</vt:lpstr>
      <vt:lpstr>Virtual Memory Definitions</vt:lpstr>
      <vt:lpstr>Virtual &amp; Physical Addresses</vt:lpstr>
      <vt:lpstr>Virtual Memory Example</vt:lpstr>
      <vt:lpstr>Virtual Memory Example</vt:lpstr>
      <vt:lpstr>Virtual Memory Example</vt:lpstr>
      <vt:lpstr>Address Translation</vt:lpstr>
      <vt:lpstr>How to perform translation?</vt:lpstr>
      <vt:lpstr>Page Table Example</vt:lpstr>
      <vt:lpstr>Page Table Example 1</vt:lpstr>
      <vt:lpstr>Page Table Example 1</vt:lpstr>
      <vt:lpstr>Page Table Example 2</vt:lpstr>
      <vt:lpstr>Page Table Example 2</vt:lpstr>
      <vt:lpstr>Page Table Challenges</vt:lpstr>
      <vt:lpstr>Translation Lookaside Buffer (TLB)</vt:lpstr>
      <vt:lpstr>TLB</vt:lpstr>
      <vt:lpstr>Example 2-Entry TLB</vt:lpstr>
      <vt:lpstr>Memory Protection</vt:lpstr>
      <vt:lpstr>Virtual Memory Summary</vt:lpstr>
      <vt:lpstr>Memory-Mapped I/O</vt:lpstr>
      <vt:lpstr>Memory-Mapped I/O Hardware</vt:lpstr>
      <vt:lpstr>The Memory Interface</vt:lpstr>
      <vt:lpstr>Memory-Mapped I/O Hardware</vt:lpstr>
      <vt:lpstr>Memory-Mapped I/O Code</vt:lpstr>
      <vt:lpstr>Memory-Mapped I/O Code</vt:lpstr>
      <vt:lpstr>Memory-Mapped I/O Code</vt:lpstr>
      <vt:lpstr>I/O Systems</vt:lpstr>
      <vt:lpstr>Embedded I/O Systems</vt:lpstr>
      <vt:lpstr>Digital I/O</vt:lpstr>
      <vt:lpstr>Serial I/O</vt:lpstr>
      <vt:lpstr>SPI: Serial Peripheral Interface</vt:lpstr>
      <vt:lpstr>UART: Universal Asynchronous Rx/Tx</vt:lpstr>
      <vt:lpstr>Timers</vt:lpstr>
      <vt:lpstr>Analog I/O</vt:lpstr>
      <vt:lpstr>Pulse-Width Modulation (PWM)</vt:lpstr>
      <vt:lpstr>Other Microcontroller Peripherals</vt:lpstr>
      <vt:lpstr>Personal Computer I/O Systems</vt:lpstr>
      <vt:lpstr>Personal Computer I/O Systems</vt:lpstr>
    </vt:vector>
  </TitlesOfParts>
  <Company>Harvey Mudd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sharris</dc:creator>
  <cp:lastModifiedBy>Junghee Lee</cp:lastModifiedBy>
  <cp:revision>97</cp:revision>
  <dcterms:created xsi:type="dcterms:W3CDTF">2012-08-07T04:56:47Z</dcterms:created>
  <dcterms:modified xsi:type="dcterms:W3CDTF">2020-10-22T02:26:41Z</dcterms:modified>
</cp:coreProperties>
</file>